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6"/>
  </p:notesMasterIdLst>
  <p:sldIdLst>
    <p:sldId id="283" r:id="rId4"/>
    <p:sldId id="263" r:id="rId5"/>
    <p:sldId id="259" r:id="rId7"/>
    <p:sldId id="271" r:id="rId8"/>
    <p:sldId id="357" r:id="rId9"/>
    <p:sldId id="269" r:id="rId10"/>
    <p:sldId id="288" r:id="rId11"/>
    <p:sldId id="403" r:id="rId12"/>
    <p:sldId id="320" r:id="rId13"/>
    <p:sldId id="349" r:id="rId14"/>
    <p:sldId id="350" r:id="rId15"/>
    <p:sldId id="387" r:id="rId16"/>
    <p:sldId id="352" r:id="rId17"/>
    <p:sldId id="354" r:id="rId18"/>
    <p:sldId id="304" r:id="rId19"/>
    <p:sldId id="356" r:id="rId20"/>
    <p:sldId id="290" r:id="rId21"/>
    <p:sldId id="266" r:id="rId22"/>
    <p:sldId id="317" r:id="rId23"/>
    <p:sldId id="318" r:id="rId24"/>
    <p:sldId id="305" r:id="rId25"/>
    <p:sldId id="361" r:id="rId26"/>
    <p:sldId id="358" r:id="rId27"/>
    <p:sldId id="359" r:id="rId28"/>
    <p:sldId id="264" r:id="rId29"/>
  </p:sldIdLst>
  <p:sldSz cx="12192000" cy="6858000"/>
  <p:notesSz cx="6858000" cy="9144000"/>
  <p:embeddedFontLst>
    <p:embeddedFont>
      <p:font typeface="ZiZhiQuXiMaiTi" panose="02010600030101010101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ZiTiQuanXinYiLOGOTi" panose="02010600030101010101" charset="-122"/>
      <p:regular r:id="rId36"/>
    </p:embeddedFont>
    <p:embeddedFont>
      <p:font typeface="黑体" panose="02010609060101010101" pitchFamily="49" charset="-122"/>
      <p:regular r:id="rId37"/>
    </p:embeddedFont>
    <p:embeddedFont>
      <p:font typeface="等线" panose="02010600030101010101" charset="-122"/>
      <p:regular r:id="rId38"/>
    </p:embeddedFont>
    <p:embeddedFont>
      <p:font typeface="微软雅黑" panose="020B0503020204020204" pitchFamily="34" charset="-122"/>
      <p:regular r:id="rId39"/>
    </p:embeddedFont>
    <p:embeddedFont>
      <p:font typeface="等线 Light" panose="02010600030101010101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yuanyuan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8BD79"/>
    <a:srgbClr val="90B757"/>
    <a:srgbClr val="2E921E"/>
    <a:srgbClr val="4C821A"/>
    <a:srgbClr val="58A675"/>
    <a:srgbClr val="86AE35"/>
    <a:srgbClr val="8AAE62"/>
    <a:srgbClr val="A9C97F"/>
    <a:srgbClr val="AAC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4" y="112"/>
      </p:cViewPr>
      <p:guideLst>
        <p:guide orient="horz" pos="22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利润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营业收入（万元） 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6">
                    <a:tint val="77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第五年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150</c:v>
                </c:pt>
                <c:pt idx="1">
                  <c:v>500</c:v>
                </c:pt>
                <c:pt idx="2">
                  <c:v>942</c:v>
                </c:pt>
                <c:pt idx="3">
                  <c:v>1338</c:v>
                </c:pt>
                <c:pt idx="4">
                  <c:v>1900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净利润（万元）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第五年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-10</c:v>
                </c:pt>
                <c:pt idx="1">
                  <c:v>52</c:v>
                </c:pt>
                <c:pt idx="2">
                  <c:v>103</c:v>
                </c:pt>
                <c:pt idx="3">
                  <c:v>231</c:v>
                </c:pt>
                <c:pt idx="4">
                  <c:v>306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147936"/>
        <c:axId val="14147520"/>
      </c:barChart>
      <c:catAx>
        <c:axId val="141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147520"/>
        <c:crosses val="autoZero"/>
        <c:auto val="1"/>
        <c:lblAlgn val="ctr"/>
        <c:lblOffset val="100"/>
        <c:noMultiLvlLbl val="0"/>
      </c:catAx>
      <c:valAx>
        <c:axId val="14147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14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#1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#23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45E6A-0C51-4C9A-B489-DB02D742FA09}" type="doc">
      <dgm:prSet loTypeId="urn:microsoft.com/office/officeart/2005/8/layout/arrow2#1" loCatId="process" qsTypeId="urn:microsoft.com/office/officeart/2005/8/quickstyle/simple5#1" qsCatId="simple" csTypeId="urn:microsoft.com/office/officeart/2005/8/colors/accent6_2#1" csCatId="accent6" phldr="1"/>
      <dgm:spPr/>
      <dgm:t>
        <a:bodyPr/>
        <a:lstStyle/>
        <a:p>
          <a:endParaRPr lang="zh-CN" altLang="en-US"/>
        </a:p>
      </dgm:t>
    </dgm:pt>
    <dgm:pt modelId="{D8A5F45C-B12A-4888-B4AC-18ABEFF58BF9}">
      <dgm:prSet phldrT="[文本]"/>
      <dgm:spPr/>
      <dgm:t>
        <a:bodyPr/>
        <a:lstStyle/>
        <a:p>
          <a:r>
            <a:rPr lang="zh-CN" altLang="en-US" dirty="0"/>
            <a:t>成本领先</a:t>
          </a:r>
        </a:p>
      </dgm:t>
    </dgm:pt>
    <dgm:pt modelId="{1E8FAC2C-9DE7-483F-8803-6C36F5725604}" cxnId="{690F14FD-A2FF-4AB2-BEE5-E7EBD2B31FFF}" type="parTrans">
      <dgm:prSet/>
      <dgm:spPr/>
      <dgm:t>
        <a:bodyPr/>
        <a:lstStyle/>
        <a:p>
          <a:endParaRPr lang="zh-CN" altLang="en-US"/>
        </a:p>
      </dgm:t>
    </dgm:pt>
    <dgm:pt modelId="{E6111D43-FAED-4B76-AFCC-5D6CF4EB3675}" cxnId="{690F14FD-A2FF-4AB2-BEE5-E7EBD2B31FFF}" type="sibTrans">
      <dgm:prSet/>
      <dgm:spPr/>
      <dgm:t>
        <a:bodyPr/>
        <a:lstStyle/>
        <a:p>
          <a:endParaRPr lang="zh-CN" altLang="en-US"/>
        </a:p>
      </dgm:t>
    </dgm:pt>
    <dgm:pt modelId="{FBE1D34B-9747-4AAF-8338-7037477B26FA}">
      <dgm:prSet phldrT="[文本]"/>
      <dgm:spPr/>
      <dgm:t>
        <a:bodyPr/>
        <a:lstStyle/>
        <a:p>
          <a:r>
            <a:rPr lang="zh-CN" altLang="en-US" dirty="0"/>
            <a:t>客户差异化</a:t>
          </a:r>
        </a:p>
      </dgm:t>
    </dgm:pt>
    <dgm:pt modelId="{F91D9B33-3B87-45FE-81B2-709488472B49}" cxnId="{CB0A75B9-4070-4B51-BBC4-AE35499AA5BE}" type="parTrans">
      <dgm:prSet/>
      <dgm:spPr/>
      <dgm:t>
        <a:bodyPr/>
        <a:lstStyle/>
        <a:p>
          <a:endParaRPr lang="zh-CN" altLang="en-US"/>
        </a:p>
      </dgm:t>
    </dgm:pt>
    <dgm:pt modelId="{2D1C2405-E179-4CA9-B87C-61999D76EFA0}" cxnId="{CB0A75B9-4070-4B51-BBC4-AE35499AA5BE}" type="sibTrans">
      <dgm:prSet/>
      <dgm:spPr/>
      <dgm:t>
        <a:bodyPr/>
        <a:lstStyle/>
        <a:p>
          <a:endParaRPr lang="zh-CN" altLang="en-US"/>
        </a:p>
      </dgm:t>
    </dgm:pt>
    <dgm:pt modelId="{2856B846-5359-4D57-AD27-6F58A6C1828B}">
      <dgm:prSet phldrT="[文本]"/>
      <dgm:spPr/>
      <dgm:t>
        <a:bodyPr/>
        <a:lstStyle/>
        <a:p>
          <a:r>
            <a:rPr lang="zh-CN" altLang="en-US" dirty="0"/>
            <a:t>前向一体化</a:t>
          </a:r>
        </a:p>
      </dgm:t>
    </dgm:pt>
    <dgm:pt modelId="{AEE38D83-EEB4-41D5-A853-20D9FFAFD62A}" cxnId="{E5E92CA5-BFF1-4BE8-9F82-71D10FE64A4E}" type="parTrans">
      <dgm:prSet/>
      <dgm:spPr/>
      <dgm:t>
        <a:bodyPr/>
        <a:lstStyle/>
        <a:p>
          <a:endParaRPr lang="zh-CN" altLang="en-US"/>
        </a:p>
      </dgm:t>
    </dgm:pt>
    <dgm:pt modelId="{286A3E62-4C95-4A75-AB34-814829F5FA0C}" cxnId="{E5E92CA5-BFF1-4BE8-9F82-71D10FE64A4E}" type="sibTrans">
      <dgm:prSet/>
      <dgm:spPr/>
      <dgm:t>
        <a:bodyPr/>
        <a:lstStyle/>
        <a:p>
          <a:endParaRPr lang="zh-CN" altLang="en-US"/>
        </a:p>
      </dgm:t>
    </dgm:pt>
    <dgm:pt modelId="{E8320F46-2798-4D50-88CC-59083BFAE41E}">
      <dgm:prSet/>
      <dgm:spPr/>
      <dgm:t>
        <a:bodyPr/>
        <a:lstStyle/>
        <a:p>
          <a:r>
            <a:rPr lang="zh-CN" altLang="en-US" dirty="0"/>
            <a:t>市场开发</a:t>
          </a:r>
        </a:p>
      </dgm:t>
    </dgm:pt>
    <dgm:pt modelId="{6F74B7AB-D36A-4D8A-B0A9-1ACABBBE75F0}" cxnId="{37E565E6-2E7D-472A-828B-4272538252E6}" type="parTrans">
      <dgm:prSet/>
      <dgm:spPr/>
      <dgm:t>
        <a:bodyPr/>
        <a:lstStyle/>
        <a:p>
          <a:endParaRPr lang="zh-CN" altLang="en-US"/>
        </a:p>
      </dgm:t>
    </dgm:pt>
    <dgm:pt modelId="{DA78AEA5-59C9-4434-BDD8-8EC2D756D940}" cxnId="{37E565E6-2E7D-472A-828B-4272538252E6}" type="sibTrans">
      <dgm:prSet/>
      <dgm:spPr/>
      <dgm:t>
        <a:bodyPr/>
        <a:lstStyle/>
        <a:p>
          <a:endParaRPr lang="zh-CN" altLang="en-US"/>
        </a:p>
      </dgm:t>
    </dgm:pt>
    <dgm:pt modelId="{97DF3808-3F0E-4AB4-9B9A-43D45B0EF89D}" type="pres">
      <dgm:prSet presAssocID="{84345E6A-0C51-4C9A-B489-DB02D742FA09}" presName="arrowDiagram" presStyleCnt="0">
        <dgm:presLayoutVars>
          <dgm:chMax val="5"/>
          <dgm:dir/>
          <dgm:resizeHandles val="exact"/>
        </dgm:presLayoutVars>
      </dgm:prSet>
      <dgm:spPr/>
    </dgm:pt>
    <dgm:pt modelId="{19F3C5FB-6487-4B27-A93B-6A890E57DF6A}" type="pres">
      <dgm:prSet presAssocID="{84345E6A-0C51-4C9A-B489-DB02D742FA09}" presName="arrow" presStyleLbl="bgShp" presStyleIdx="0" presStyleCnt="1" custLinFactNeighborX="4006" custLinFactNeighborY="-9136"/>
      <dgm:spPr/>
    </dgm:pt>
    <dgm:pt modelId="{4A611771-FE11-4A80-B038-49594C1A2E51}" type="pres">
      <dgm:prSet presAssocID="{84345E6A-0C51-4C9A-B489-DB02D742FA09}" presName="arrowDiagram4" presStyleCnt="0"/>
      <dgm:spPr/>
    </dgm:pt>
    <dgm:pt modelId="{7FA2A638-FA79-4825-A53C-96631E5A08B2}" type="pres">
      <dgm:prSet presAssocID="{D8A5F45C-B12A-4888-B4AC-18ABEFF58BF9}" presName="bullet4a" presStyleLbl="node1" presStyleIdx="0" presStyleCnt="4"/>
      <dgm:spPr/>
    </dgm:pt>
    <dgm:pt modelId="{52C1BE32-D458-48FC-9CCE-44A6ED9A5527}" type="pres">
      <dgm:prSet presAssocID="{D8A5F45C-B12A-4888-B4AC-18ABEFF58BF9}" presName="textBox4a" presStyleLbl="revTx" presStyleIdx="0" presStyleCnt="4">
        <dgm:presLayoutVars>
          <dgm:bulletEnabled val="1"/>
        </dgm:presLayoutVars>
      </dgm:prSet>
      <dgm:spPr/>
    </dgm:pt>
    <dgm:pt modelId="{E4961780-7ABB-44FA-B2F8-69D0E809CDD2}" type="pres">
      <dgm:prSet presAssocID="{E8320F46-2798-4D50-88CC-59083BFAE41E}" presName="bullet4b" presStyleLbl="node1" presStyleIdx="1" presStyleCnt="4"/>
      <dgm:spPr/>
    </dgm:pt>
    <dgm:pt modelId="{3B20EE18-0157-4AA3-B44E-D9646EF37D73}" type="pres">
      <dgm:prSet presAssocID="{E8320F46-2798-4D50-88CC-59083BFAE41E}" presName="textBox4b" presStyleLbl="revTx" presStyleIdx="1" presStyleCnt="4" custScaleX="81821">
        <dgm:presLayoutVars>
          <dgm:bulletEnabled val="1"/>
        </dgm:presLayoutVars>
      </dgm:prSet>
      <dgm:spPr/>
    </dgm:pt>
    <dgm:pt modelId="{3F56F080-D26F-4541-B2FB-2E0590F02B91}" type="pres">
      <dgm:prSet presAssocID="{FBE1D34B-9747-4AAF-8338-7037477B26FA}" presName="bullet4c" presStyleLbl="node1" presStyleIdx="2" presStyleCnt="4"/>
      <dgm:spPr/>
    </dgm:pt>
    <dgm:pt modelId="{A0222382-F81A-4946-B9FE-BED307862F02}" type="pres">
      <dgm:prSet presAssocID="{FBE1D34B-9747-4AAF-8338-7037477B26FA}" presName="textBox4c" presStyleLbl="revTx" presStyleIdx="2" presStyleCnt="4">
        <dgm:presLayoutVars>
          <dgm:bulletEnabled val="1"/>
        </dgm:presLayoutVars>
      </dgm:prSet>
      <dgm:spPr/>
    </dgm:pt>
    <dgm:pt modelId="{927DDA33-E5F5-4A5B-8074-846462AB19B1}" type="pres">
      <dgm:prSet presAssocID="{2856B846-5359-4D57-AD27-6F58A6C1828B}" presName="bullet4d" presStyleLbl="node1" presStyleIdx="3" presStyleCnt="4"/>
      <dgm:spPr/>
    </dgm:pt>
    <dgm:pt modelId="{EF801818-0C20-4A13-A4CE-E4504585F470}" type="pres">
      <dgm:prSet presAssocID="{2856B846-5359-4D57-AD27-6F58A6C1828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12E386A-F626-4E0D-AA33-46FBD55D4E0B}" type="presOf" srcId="{FBE1D34B-9747-4AAF-8338-7037477B26FA}" destId="{A0222382-F81A-4946-B9FE-BED307862F02}" srcOrd="0" destOrd="0" presId="urn:microsoft.com/office/officeart/2005/8/layout/arrow2#1"/>
    <dgm:cxn modelId="{0DAD8571-62DD-41BA-B5DE-130C67AC02D8}" type="presOf" srcId="{2856B846-5359-4D57-AD27-6F58A6C1828B}" destId="{EF801818-0C20-4A13-A4CE-E4504585F470}" srcOrd="0" destOrd="0" presId="urn:microsoft.com/office/officeart/2005/8/layout/arrow2#1"/>
    <dgm:cxn modelId="{212F939F-FD15-46E2-9A12-51AEFDF08B41}" type="presOf" srcId="{84345E6A-0C51-4C9A-B489-DB02D742FA09}" destId="{97DF3808-3F0E-4AB4-9B9A-43D45B0EF89D}" srcOrd="0" destOrd="0" presId="urn:microsoft.com/office/officeart/2005/8/layout/arrow2#1"/>
    <dgm:cxn modelId="{3AECB6A1-332A-40B5-B305-887932F2F8CE}" type="presOf" srcId="{D8A5F45C-B12A-4888-B4AC-18ABEFF58BF9}" destId="{52C1BE32-D458-48FC-9CCE-44A6ED9A5527}" srcOrd="0" destOrd="0" presId="urn:microsoft.com/office/officeart/2005/8/layout/arrow2#1"/>
    <dgm:cxn modelId="{E5E92CA5-BFF1-4BE8-9F82-71D10FE64A4E}" srcId="{84345E6A-0C51-4C9A-B489-DB02D742FA09}" destId="{2856B846-5359-4D57-AD27-6F58A6C1828B}" srcOrd="3" destOrd="0" parTransId="{AEE38D83-EEB4-41D5-A853-20D9FFAFD62A}" sibTransId="{286A3E62-4C95-4A75-AB34-814829F5FA0C}"/>
    <dgm:cxn modelId="{E9FFE3A8-D73E-4096-AF8D-F642FC7D0DFC}" type="presOf" srcId="{E8320F46-2798-4D50-88CC-59083BFAE41E}" destId="{3B20EE18-0157-4AA3-B44E-D9646EF37D73}" srcOrd="0" destOrd="0" presId="urn:microsoft.com/office/officeart/2005/8/layout/arrow2#1"/>
    <dgm:cxn modelId="{CB0A75B9-4070-4B51-BBC4-AE35499AA5BE}" srcId="{84345E6A-0C51-4C9A-B489-DB02D742FA09}" destId="{FBE1D34B-9747-4AAF-8338-7037477B26FA}" srcOrd="2" destOrd="0" parTransId="{F91D9B33-3B87-45FE-81B2-709488472B49}" sibTransId="{2D1C2405-E179-4CA9-B87C-61999D76EFA0}"/>
    <dgm:cxn modelId="{37E565E6-2E7D-472A-828B-4272538252E6}" srcId="{84345E6A-0C51-4C9A-B489-DB02D742FA09}" destId="{E8320F46-2798-4D50-88CC-59083BFAE41E}" srcOrd="1" destOrd="0" parTransId="{6F74B7AB-D36A-4D8A-B0A9-1ACABBBE75F0}" sibTransId="{DA78AEA5-59C9-4434-BDD8-8EC2D756D940}"/>
    <dgm:cxn modelId="{690F14FD-A2FF-4AB2-BEE5-E7EBD2B31FFF}" srcId="{84345E6A-0C51-4C9A-B489-DB02D742FA09}" destId="{D8A5F45C-B12A-4888-B4AC-18ABEFF58BF9}" srcOrd="0" destOrd="0" parTransId="{1E8FAC2C-9DE7-483F-8803-6C36F5725604}" sibTransId="{E6111D43-FAED-4B76-AFCC-5D6CF4EB3675}"/>
    <dgm:cxn modelId="{5C2E73DE-B5A1-4A7E-8AB2-E81EBC8516CF}" type="presParOf" srcId="{97DF3808-3F0E-4AB4-9B9A-43D45B0EF89D}" destId="{19F3C5FB-6487-4B27-A93B-6A890E57DF6A}" srcOrd="0" destOrd="0" presId="urn:microsoft.com/office/officeart/2005/8/layout/arrow2#1"/>
    <dgm:cxn modelId="{04757F76-922B-4FDE-AB0A-19F5124CA655}" type="presParOf" srcId="{97DF3808-3F0E-4AB4-9B9A-43D45B0EF89D}" destId="{4A611771-FE11-4A80-B038-49594C1A2E51}" srcOrd="1" destOrd="0" presId="urn:microsoft.com/office/officeart/2005/8/layout/arrow2#1"/>
    <dgm:cxn modelId="{1F7F62FE-F308-4957-A958-C802E1FEF7BC}" type="presParOf" srcId="{4A611771-FE11-4A80-B038-49594C1A2E51}" destId="{7FA2A638-FA79-4825-A53C-96631E5A08B2}" srcOrd="0" destOrd="0" presId="urn:microsoft.com/office/officeart/2005/8/layout/arrow2#1"/>
    <dgm:cxn modelId="{CCCA7D03-14E1-44E0-9CD7-8B6ECB41BEA3}" type="presParOf" srcId="{4A611771-FE11-4A80-B038-49594C1A2E51}" destId="{52C1BE32-D458-48FC-9CCE-44A6ED9A5527}" srcOrd="1" destOrd="0" presId="urn:microsoft.com/office/officeart/2005/8/layout/arrow2#1"/>
    <dgm:cxn modelId="{940E1F10-C770-4CE9-84B3-B9C7DEA5FD77}" type="presParOf" srcId="{4A611771-FE11-4A80-B038-49594C1A2E51}" destId="{E4961780-7ABB-44FA-B2F8-69D0E809CDD2}" srcOrd="2" destOrd="0" presId="urn:microsoft.com/office/officeart/2005/8/layout/arrow2#1"/>
    <dgm:cxn modelId="{2AD58E1A-4F5E-40E4-AD81-F10BB53C7403}" type="presParOf" srcId="{4A611771-FE11-4A80-B038-49594C1A2E51}" destId="{3B20EE18-0157-4AA3-B44E-D9646EF37D73}" srcOrd="3" destOrd="0" presId="urn:microsoft.com/office/officeart/2005/8/layout/arrow2#1"/>
    <dgm:cxn modelId="{71712CA0-162A-4C2E-A2DB-9B78CB7429C5}" type="presParOf" srcId="{4A611771-FE11-4A80-B038-49594C1A2E51}" destId="{3F56F080-D26F-4541-B2FB-2E0590F02B91}" srcOrd="4" destOrd="0" presId="urn:microsoft.com/office/officeart/2005/8/layout/arrow2#1"/>
    <dgm:cxn modelId="{AA0F0A8C-04BF-463A-94CD-A1176207FF9C}" type="presParOf" srcId="{4A611771-FE11-4A80-B038-49594C1A2E51}" destId="{A0222382-F81A-4946-B9FE-BED307862F02}" srcOrd="5" destOrd="0" presId="urn:microsoft.com/office/officeart/2005/8/layout/arrow2#1"/>
    <dgm:cxn modelId="{DAC36DE4-5A3A-4A03-A977-AA4489F5B9FB}" type="presParOf" srcId="{4A611771-FE11-4A80-B038-49594C1A2E51}" destId="{927DDA33-E5F5-4A5B-8074-846462AB19B1}" srcOrd="6" destOrd="0" presId="urn:microsoft.com/office/officeart/2005/8/layout/arrow2#1"/>
    <dgm:cxn modelId="{DF97B133-70F7-472F-BE90-9608F9C683E2}" type="presParOf" srcId="{4A611771-FE11-4A80-B038-49594C1A2E51}" destId="{EF801818-0C20-4A13-A4CE-E4504585F470}" srcOrd="7" destOrd="0" presId="urn:microsoft.com/office/officeart/2005/8/layout/arrow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E0DB4F-BF67-4386-8DBB-292F1875731A}" type="doc">
      <dgm:prSet loTypeId="urn:microsoft.com/office/officeart/2005/8/layout/vList3" loCatId="list" qsTypeId="urn:microsoft.com/office/officeart/2005/8/quickstyle/simple5#10" qsCatId="simple" csTypeId="urn:microsoft.com/office/officeart/2005/8/colors/accent6_5#23" csCatId="accent6" phldr="1"/>
      <dgm:spPr/>
    </dgm:pt>
    <dgm:pt modelId="{A39A7327-FD20-4FD3-9CAE-3BCAE470B49D}">
      <dgm:prSet phldrT="[文本]"/>
      <dgm:spPr/>
      <dgm:t>
        <a:bodyPr/>
        <a:lstStyle/>
        <a:p>
          <a:r>
            <a:rPr lang="zh-CN" dirty="0"/>
            <a:t>体验式营销</a:t>
          </a:r>
          <a:endParaRPr lang="zh-CN" altLang="en-US" dirty="0"/>
        </a:p>
      </dgm:t>
    </dgm:pt>
    <dgm:pt modelId="{07AA2034-1246-4921-AF5D-97B2163491C7}" cxnId="{F08D2664-3DB7-4220-B417-5FC55A8FFFB7}" type="parTrans">
      <dgm:prSet/>
      <dgm:spPr/>
      <dgm:t>
        <a:bodyPr/>
        <a:lstStyle/>
        <a:p>
          <a:endParaRPr lang="zh-CN" altLang="en-US"/>
        </a:p>
      </dgm:t>
    </dgm:pt>
    <dgm:pt modelId="{2ED96284-0A5B-4C79-BD75-42CF98B28AC4}" cxnId="{F08D2664-3DB7-4220-B417-5FC55A8FFFB7}" type="sibTrans">
      <dgm:prSet/>
      <dgm:spPr/>
      <dgm:t>
        <a:bodyPr/>
        <a:lstStyle/>
        <a:p>
          <a:endParaRPr lang="zh-CN" altLang="en-US"/>
        </a:p>
      </dgm:t>
    </dgm:pt>
    <dgm:pt modelId="{98FAB3F3-447E-43AA-9C18-109B1869666A}">
      <dgm:prSet phldrT="[文本]"/>
      <dgm:spPr/>
      <dgm:t>
        <a:bodyPr/>
        <a:lstStyle/>
        <a:p>
          <a:r>
            <a:rPr lang="zh-CN" dirty="0"/>
            <a:t>个性化营销</a:t>
          </a:r>
          <a:endParaRPr lang="zh-CN" altLang="en-US" dirty="0"/>
        </a:p>
      </dgm:t>
    </dgm:pt>
    <dgm:pt modelId="{9F988C0A-8D38-41AD-BA92-D80E199089FD}" cxnId="{3ED326FE-08B4-4163-B562-0C991200A7EF}" type="parTrans">
      <dgm:prSet/>
      <dgm:spPr/>
      <dgm:t>
        <a:bodyPr/>
        <a:lstStyle/>
        <a:p>
          <a:endParaRPr lang="zh-CN" altLang="en-US"/>
        </a:p>
      </dgm:t>
    </dgm:pt>
    <dgm:pt modelId="{421AD9A4-194B-41CB-9683-2BFA57A1D1FD}" cxnId="{3ED326FE-08B4-4163-B562-0C991200A7EF}" type="sibTrans">
      <dgm:prSet/>
      <dgm:spPr/>
      <dgm:t>
        <a:bodyPr/>
        <a:lstStyle/>
        <a:p>
          <a:endParaRPr lang="zh-CN" altLang="en-US"/>
        </a:p>
      </dgm:t>
    </dgm:pt>
    <dgm:pt modelId="{9A376830-D4C0-4157-98FB-75B726D34D84}">
      <dgm:prSet phldrT="[文本]"/>
      <dgm:spPr/>
      <dgm:t>
        <a:bodyPr/>
        <a:lstStyle/>
        <a:p>
          <a:r>
            <a:rPr lang="zh-CN" dirty="0"/>
            <a:t>事件营销</a:t>
          </a:r>
          <a:endParaRPr lang="zh-CN" altLang="en-US" dirty="0"/>
        </a:p>
      </dgm:t>
    </dgm:pt>
    <dgm:pt modelId="{6B0235FF-D7D9-4CA9-B607-01058D392831}" cxnId="{4AC04BCB-BC04-40A2-AB15-D5077C5FD887}" type="parTrans">
      <dgm:prSet/>
      <dgm:spPr/>
      <dgm:t>
        <a:bodyPr/>
        <a:lstStyle/>
        <a:p>
          <a:endParaRPr lang="zh-CN" altLang="en-US"/>
        </a:p>
      </dgm:t>
    </dgm:pt>
    <dgm:pt modelId="{4BE8AD32-2994-4CC0-8744-6F2E1A6016FA}" cxnId="{4AC04BCB-BC04-40A2-AB15-D5077C5FD887}" type="sibTrans">
      <dgm:prSet/>
      <dgm:spPr/>
      <dgm:t>
        <a:bodyPr/>
        <a:lstStyle/>
        <a:p>
          <a:endParaRPr lang="zh-CN" altLang="en-US"/>
        </a:p>
      </dgm:t>
    </dgm:pt>
    <dgm:pt modelId="{D0DB7EA0-E87E-43C0-9B19-DEE8A269DE30}" type="pres">
      <dgm:prSet presAssocID="{A1E0DB4F-BF67-4386-8DBB-292F1875731A}" presName="linearFlow" presStyleCnt="0">
        <dgm:presLayoutVars>
          <dgm:dir/>
          <dgm:resizeHandles val="exact"/>
        </dgm:presLayoutVars>
      </dgm:prSet>
      <dgm:spPr/>
    </dgm:pt>
    <dgm:pt modelId="{0694E3F2-7EC2-4C1E-888C-992E34B37E30}" type="pres">
      <dgm:prSet presAssocID="{A39A7327-FD20-4FD3-9CAE-3BCAE470B49D}" presName="composite" presStyleCnt="0"/>
      <dgm:spPr/>
    </dgm:pt>
    <dgm:pt modelId="{8E616534-5F67-4D8C-8C19-B8EF3A5AC521}" type="pres">
      <dgm:prSet presAssocID="{A39A7327-FD20-4FD3-9CAE-3BCAE470B49D}" presName="imgShp" presStyleLbl="fgImgPlace1" presStyleIdx="0" presStyleCnt="3"/>
      <dgm:spPr/>
    </dgm:pt>
    <dgm:pt modelId="{61A343B4-555B-45E8-942D-68AAF49697EE}" type="pres">
      <dgm:prSet presAssocID="{A39A7327-FD20-4FD3-9CAE-3BCAE470B49D}" presName="txShp" presStyleLbl="node1" presStyleIdx="0" presStyleCnt="3">
        <dgm:presLayoutVars>
          <dgm:bulletEnabled val="1"/>
        </dgm:presLayoutVars>
      </dgm:prSet>
      <dgm:spPr/>
    </dgm:pt>
    <dgm:pt modelId="{E46BEBFD-867E-41EF-898A-E1F32D17ABB8}" type="pres">
      <dgm:prSet presAssocID="{2ED96284-0A5B-4C79-BD75-42CF98B28AC4}" presName="spacing" presStyleCnt="0"/>
      <dgm:spPr/>
    </dgm:pt>
    <dgm:pt modelId="{31F65462-F5C1-4F8C-B1BF-87905721F0CF}" type="pres">
      <dgm:prSet presAssocID="{98FAB3F3-447E-43AA-9C18-109B1869666A}" presName="composite" presStyleCnt="0"/>
      <dgm:spPr/>
    </dgm:pt>
    <dgm:pt modelId="{0761CD63-926B-4F88-B004-3DCAFA76E9B2}" type="pres">
      <dgm:prSet presAssocID="{98FAB3F3-447E-43AA-9C18-109B1869666A}" presName="imgShp" presStyleLbl="fgImgPlace1" presStyleIdx="1" presStyleCnt="3"/>
      <dgm:spPr/>
    </dgm:pt>
    <dgm:pt modelId="{BBCD8BA3-4213-4C12-8263-82987E74B628}" type="pres">
      <dgm:prSet presAssocID="{98FAB3F3-447E-43AA-9C18-109B1869666A}" presName="txShp" presStyleLbl="node1" presStyleIdx="1" presStyleCnt="3">
        <dgm:presLayoutVars>
          <dgm:bulletEnabled val="1"/>
        </dgm:presLayoutVars>
      </dgm:prSet>
      <dgm:spPr/>
    </dgm:pt>
    <dgm:pt modelId="{4443C943-3EB1-4674-BE9F-21AF6134914D}" type="pres">
      <dgm:prSet presAssocID="{421AD9A4-194B-41CB-9683-2BFA57A1D1FD}" presName="spacing" presStyleCnt="0"/>
      <dgm:spPr/>
    </dgm:pt>
    <dgm:pt modelId="{61819ABF-4CE4-46F2-B38B-395097FF54BD}" type="pres">
      <dgm:prSet presAssocID="{9A376830-D4C0-4157-98FB-75B726D34D84}" presName="composite" presStyleCnt="0"/>
      <dgm:spPr/>
    </dgm:pt>
    <dgm:pt modelId="{AA230C7D-75A5-493A-B6B5-A9AE446DB548}" type="pres">
      <dgm:prSet presAssocID="{9A376830-D4C0-4157-98FB-75B726D34D84}" presName="imgShp" presStyleLbl="fgImgPlace1" presStyleIdx="2" presStyleCnt="3"/>
      <dgm:spPr/>
    </dgm:pt>
    <dgm:pt modelId="{BA4883C1-9092-40EF-B505-507F19EE6B4A}" type="pres">
      <dgm:prSet presAssocID="{9A376830-D4C0-4157-98FB-75B726D34D84}" presName="txShp" presStyleLbl="node1" presStyleIdx="2" presStyleCnt="3">
        <dgm:presLayoutVars>
          <dgm:bulletEnabled val="1"/>
        </dgm:presLayoutVars>
      </dgm:prSet>
      <dgm:spPr/>
    </dgm:pt>
  </dgm:ptLst>
  <dgm:cxnLst>
    <dgm:cxn modelId="{744F3760-A46B-4DD6-A8A0-1D436D32E09B}" type="presOf" srcId="{A39A7327-FD20-4FD3-9CAE-3BCAE470B49D}" destId="{61A343B4-555B-45E8-942D-68AAF49697EE}" srcOrd="0" destOrd="0" presId="urn:microsoft.com/office/officeart/2005/8/layout/vList3"/>
    <dgm:cxn modelId="{F08D2664-3DB7-4220-B417-5FC55A8FFFB7}" srcId="{A1E0DB4F-BF67-4386-8DBB-292F1875731A}" destId="{A39A7327-FD20-4FD3-9CAE-3BCAE470B49D}" srcOrd="0" destOrd="0" parTransId="{07AA2034-1246-4921-AF5D-97B2163491C7}" sibTransId="{2ED96284-0A5B-4C79-BD75-42CF98B28AC4}"/>
    <dgm:cxn modelId="{6BF7628F-1BA8-4FAA-A662-320A6A6A0D12}" type="presOf" srcId="{A1E0DB4F-BF67-4386-8DBB-292F1875731A}" destId="{D0DB7EA0-E87E-43C0-9B19-DEE8A269DE30}" srcOrd="0" destOrd="0" presId="urn:microsoft.com/office/officeart/2005/8/layout/vList3"/>
    <dgm:cxn modelId="{4AC04BCB-BC04-40A2-AB15-D5077C5FD887}" srcId="{A1E0DB4F-BF67-4386-8DBB-292F1875731A}" destId="{9A376830-D4C0-4157-98FB-75B726D34D84}" srcOrd="2" destOrd="0" parTransId="{6B0235FF-D7D9-4CA9-B607-01058D392831}" sibTransId="{4BE8AD32-2994-4CC0-8744-6F2E1A6016FA}"/>
    <dgm:cxn modelId="{92EF6EDB-6FFB-403D-A903-2853F2DDA5CD}" type="presOf" srcId="{98FAB3F3-447E-43AA-9C18-109B1869666A}" destId="{BBCD8BA3-4213-4C12-8263-82987E74B628}" srcOrd="0" destOrd="0" presId="urn:microsoft.com/office/officeart/2005/8/layout/vList3"/>
    <dgm:cxn modelId="{6387D8FC-E748-4128-92F5-3803FAA462F2}" type="presOf" srcId="{9A376830-D4C0-4157-98FB-75B726D34D84}" destId="{BA4883C1-9092-40EF-B505-507F19EE6B4A}" srcOrd="0" destOrd="0" presId="urn:microsoft.com/office/officeart/2005/8/layout/vList3"/>
    <dgm:cxn modelId="{3ED326FE-08B4-4163-B562-0C991200A7EF}" srcId="{A1E0DB4F-BF67-4386-8DBB-292F1875731A}" destId="{98FAB3F3-447E-43AA-9C18-109B1869666A}" srcOrd="1" destOrd="0" parTransId="{9F988C0A-8D38-41AD-BA92-D80E199089FD}" sibTransId="{421AD9A4-194B-41CB-9683-2BFA57A1D1FD}"/>
    <dgm:cxn modelId="{A9155615-F145-439A-B829-7F10543986BF}" type="presParOf" srcId="{D0DB7EA0-E87E-43C0-9B19-DEE8A269DE30}" destId="{0694E3F2-7EC2-4C1E-888C-992E34B37E30}" srcOrd="0" destOrd="0" presId="urn:microsoft.com/office/officeart/2005/8/layout/vList3"/>
    <dgm:cxn modelId="{97539F12-7413-4D35-87DD-7AB84E9D42D4}" type="presParOf" srcId="{0694E3F2-7EC2-4C1E-888C-992E34B37E30}" destId="{8E616534-5F67-4D8C-8C19-B8EF3A5AC521}" srcOrd="0" destOrd="0" presId="urn:microsoft.com/office/officeart/2005/8/layout/vList3"/>
    <dgm:cxn modelId="{ECEBBCA4-AA1E-4F93-9793-719AE56A6D4D}" type="presParOf" srcId="{0694E3F2-7EC2-4C1E-888C-992E34B37E30}" destId="{61A343B4-555B-45E8-942D-68AAF49697EE}" srcOrd="1" destOrd="0" presId="urn:microsoft.com/office/officeart/2005/8/layout/vList3"/>
    <dgm:cxn modelId="{F7251C55-DB1E-4E03-BBBC-0137D1AAC2E0}" type="presParOf" srcId="{D0DB7EA0-E87E-43C0-9B19-DEE8A269DE30}" destId="{E46BEBFD-867E-41EF-898A-E1F32D17ABB8}" srcOrd="1" destOrd="0" presId="urn:microsoft.com/office/officeart/2005/8/layout/vList3"/>
    <dgm:cxn modelId="{9C6D660F-8EA1-46D8-B49A-E30DC7676369}" type="presParOf" srcId="{D0DB7EA0-E87E-43C0-9B19-DEE8A269DE30}" destId="{31F65462-F5C1-4F8C-B1BF-87905721F0CF}" srcOrd="2" destOrd="0" presId="urn:microsoft.com/office/officeart/2005/8/layout/vList3"/>
    <dgm:cxn modelId="{D0CED729-B47D-48AC-A736-740D5E944583}" type="presParOf" srcId="{31F65462-F5C1-4F8C-B1BF-87905721F0CF}" destId="{0761CD63-926B-4F88-B004-3DCAFA76E9B2}" srcOrd="0" destOrd="0" presId="urn:microsoft.com/office/officeart/2005/8/layout/vList3"/>
    <dgm:cxn modelId="{D2F36161-F92D-4EFB-AFC1-4E4D0ED02E91}" type="presParOf" srcId="{31F65462-F5C1-4F8C-B1BF-87905721F0CF}" destId="{BBCD8BA3-4213-4C12-8263-82987E74B628}" srcOrd="1" destOrd="0" presId="urn:microsoft.com/office/officeart/2005/8/layout/vList3"/>
    <dgm:cxn modelId="{596A9D32-5E72-4ED1-AC7D-9E0ED0F3516C}" type="presParOf" srcId="{D0DB7EA0-E87E-43C0-9B19-DEE8A269DE30}" destId="{4443C943-3EB1-4674-BE9F-21AF6134914D}" srcOrd="3" destOrd="0" presId="urn:microsoft.com/office/officeart/2005/8/layout/vList3"/>
    <dgm:cxn modelId="{CC5B0DB9-BE37-4162-A35F-BB870575353D}" type="presParOf" srcId="{D0DB7EA0-E87E-43C0-9B19-DEE8A269DE30}" destId="{61819ABF-4CE4-46F2-B38B-395097FF54BD}" srcOrd="4" destOrd="0" presId="urn:microsoft.com/office/officeart/2005/8/layout/vList3"/>
    <dgm:cxn modelId="{425E4794-AB2B-4A9D-A92D-1C1E2B706E6F}" type="presParOf" srcId="{61819ABF-4CE4-46F2-B38B-395097FF54BD}" destId="{AA230C7D-75A5-493A-B6B5-A9AE446DB548}" srcOrd="0" destOrd="0" presId="urn:microsoft.com/office/officeart/2005/8/layout/vList3"/>
    <dgm:cxn modelId="{27460D5A-E94F-4309-81FD-C0952932927B}" type="presParOf" srcId="{61819ABF-4CE4-46F2-B38B-395097FF54BD}" destId="{BA4883C1-9092-40EF-B505-507F19EE6B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3C5FB-6487-4B27-A93B-6A890E57DF6A}">
      <dsp:nvSpPr>
        <dsp:cNvPr id="0" name=""/>
        <dsp:cNvSpPr/>
      </dsp:nvSpPr>
      <dsp:spPr>
        <a:xfrm>
          <a:off x="676799" y="0"/>
          <a:ext cx="9043200" cy="5652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A2A638-FA79-4825-A53C-96631E5A08B2}">
      <dsp:nvSpPr>
        <dsp:cNvPr id="0" name=""/>
        <dsp:cNvSpPr/>
      </dsp:nvSpPr>
      <dsp:spPr>
        <a:xfrm>
          <a:off x="1229155" y="4202827"/>
          <a:ext cx="207993" cy="20799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C1BE32-D458-48FC-9CCE-44A6ED9A5527}">
      <dsp:nvSpPr>
        <dsp:cNvPr id="0" name=""/>
        <dsp:cNvSpPr/>
      </dsp:nvSpPr>
      <dsp:spPr>
        <a:xfrm>
          <a:off x="1333151" y="4306824"/>
          <a:ext cx="1546387" cy="134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211" tIns="0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成本领先</a:t>
          </a:r>
        </a:p>
      </dsp:txBody>
      <dsp:txXfrm>
        <a:off x="1333151" y="4306824"/>
        <a:ext cx="1546387" cy="1345176"/>
      </dsp:txXfrm>
    </dsp:sp>
    <dsp:sp modelId="{E4961780-7ABB-44FA-B2F8-69D0E809CDD2}">
      <dsp:nvSpPr>
        <dsp:cNvPr id="0" name=""/>
        <dsp:cNvSpPr/>
      </dsp:nvSpPr>
      <dsp:spPr>
        <a:xfrm>
          <a:off x="2698675" y="2888171"/>
          <a:ext cx="361728" cy="36172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20EE18-0157-4AA3-B44E-D9646EF37D73}">
      <dsp:nvSpPr>
        <dsp:cNvPr id="0" name=""/>
        <dsp:cNvSpPr/>
      </dsp:nvSpPr>
      <dsp:spPr>
        <a:xfrm>
          <a:off x="3052155" y="3069035"/>
          <a:ext cx="1553839" cy="258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72" tIns="0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市场开发</a:t>
          </a:r>
        </a:p>
      </dsp:txBody>
      <dsp:txXfrm>
        <a:off x="3052155" y="3069035"/>
        <a:ext cx="1553839" cy="2582964"/>
      </dsp:txXfrm>
    </dsp:sp>
    <dsp:sp modelId="{3F56F080-D26F-4541-B2FB-2E0590F02B91}">
      <dsp:nvSpPr>
        <dsp:cNvPr id="0" name=""/>
        <dsp:cNvSpPr/>
      </dsp:nvSpPr>
      <dsp:spPr>
        <a:xfrm>
          <a:off x="4575139" y="1919419"/>
          <a:ext cx="479289" cy="47928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222382-F81A-4946-B9FE-BED307862F02}">
      <dsp:nvSpPr>
        <dsp:cNvPr id="0" name=""/>
        <dsp:cNvSpPr/>
      </dsp:nvSpPr>
      <dsp:spPr>
        <a:xfrm>
          <a:off x="4814784" y="2159064"/>
          <a:ext cx="1899072" cy="349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966" tIns="0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客户差异化</a:t>
          </a:r>
        </a:p>
      </dsp:txBody>
      <dsp:txXfrm>
        <a:off x="4814784" y="2159064"/>
        <a:ext cx="1899072" cy="3492936"/>
      </dsp:txXfrm>
    </dsp:sp>
    <dsp:sp modelId="{927DDA33-E5F5-4A5B-8074-846462AB19B1}">
      <dsp:nvSpPr>
        <dsp:cNvPr id="0" name=""/>
        <dsp:cNvSpPr/>
      </dsp:nvSpPr>
      <dsp:spPr>
        <a:xfrm>
          <a:off x="6618902" y="1278482"/>
          <a:ext cx="642067" cy="64206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801818-0C20-4A13-A4CE-E4504585F470}">
      <dsp:nvSpPr>
        <dsp:cNvPr id="0" name=""/>
        <dsp:cNvSpPr/>
      </dsp:nvSpPr>
      <dsp:spPr>
        <a:xfrm>
          <a:off x="6939936" y="1599515"/>
          <a:ext cx="1899072" cy="4052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218" tIns="0" rIns="0" bIns="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前向一体化</a:t>
          </a:r>
        </a:p>
      </dsp:txBody>
      <dsp:txXfrm>
        <a:off x="6939936" y="1599515"/>
        <a:ext cx="1899072" cy="4052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343B4-555B-45E8-942D-68AAF49697EE}">
      <dsp:nvSpPr>
        <dsp:cNvPr id="0" name=""/>
        <dsp:cNvSpPr/>
      </dsp:nvSpPr>
      <dsp:spPr>
        <a:xfrm rot="10800000">
          <a:off x="1055751" y="492"/>
          <a:ext cx="3086721" cy="1113075"/>
        </a:xfrm>
        <a:prstGeom prst="homePlat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083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体验式营销</a:t>
          </a:r>
        </a:p>
      </dsp:txBody>
      <dsp:txXfrm rot="10800000">
        <a:off x="1334020" y="492"/>
        <a:ext cx="2808452" cy="1113075"/>
      </dsp:txXfrm>
    </dsp:sp>
    <dsp:sp modelId="{8E616534-5F67-4D8C-8C19-B8EF3A5AC521}">
      <dsp:nvSpPr>
        <dsp:cNvPr id="0" name=""/>
        <dsp:cNvSpPr/>
      </dsp:nvSpPr>
      <dsp:spPr>
        <a:xfrm>
          <a:off x="499213" y="492"/>
          <a:ext cx="1113075" cy="1113075"/>
        </a:xfrm>
        <a:prstGeom prst="ellipse">
          <a:avLst/>
        </a:prstGeom>
        <a:solidFill>
          <a:schemeClr val="accent6">
            <a:tint val="5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BCD8BA3-4213-4C12-8263-82987E74B628}">
      <dsp:nvSpPr>
        <dsp:cNvPr id="0" name=""/>
        <dsp:cNvSpPr/>
      </dsp:nvSpPr>
      <dsp:spPr>
        <a:xfrm rot="10800000">
          <a:off x="1055751" y="1445828"/>
          <a:ext cx="3086721" cy="1113075"/>
        </a:xfrm>
        <a:prstGeom prst="homePlat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083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个性化营销</a:t>
          </a:r>
        </a:p>
      </dsp:txBody>
      <dsp:txXfrm rot="10800000">
        <a:off x="1334020" y="1445828"/>
        <a:ext cx="2808452" cy="1113075"/>
      </dsp:txXfrm>
    </dsp:sp>
    <dsp:sp modelId="{0761CD63-926B-4F88-B004-3DCAFA76E9B2}">
      <dsp:nvSpPr>
        <dsp:cNvPr id="0" name=""/>
        <dsp:cNvSpPr/>
      </dsp:nvSpPr>
      <dsp:spPr>
        <a:xfrm>
          <a:off x="499213" y="1445828"/>
          <a:ext cx="1113075" cy="1113075"/>
        </a:xfrm>
        <a:prstGeom prst="ellipse">
          <a:avLst/>
        </a:prstGeom>
        <a:solidFill>
          <a:schemeClr val="accent6">
            <a:tint val="50000"/>
            <a:alpha val="90000"/>
            <a:hueOff val="22308"/>
            <a:satOff val="-1189"/>
            <a:lumOff val="6118"/>
            <a:alphaOff val="-2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A4883C1-9092-40EF-B505-507F19EE6B4A}">
      <dsp:nvSpPr>
        <dsp:cNvPr id="0" name=""/>
        <dsp:cNvSpPr/>
      </dsp:nvSpPr>
      <dsp:spPr>
        <a:xfrm rot="10800000">
          <a:off x="1055751" y="2891165"/>
          <a:ext cx="3086721" cy="1113075"/>
        </a:xfrm>
        <a:prstGeom prst="homePlat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083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事件营销</a:t>
          </a:r>
        </a:p>
      </dsp:txBody>
      <dsp:txXfrm rot="10800000">
        <a:off x="1334020" y="2891165"/>
        <a:ext cx="2808452" cy="1113075"/>
      </dsp:txXfrm>
    </dsp:sp>
    <dsp:sp modelId="{AA230C7D-75A5-493A-B6B5-A9AE446DB548}">
      <dsp:nvSpPr>
        <dsp:cNvPr id="0" name=""/>
        <dsp:cNvSpPr/>
      </dsp:nvSpPr>
      <dsp:spPr>
        <a:xfrm>
          <a:off x="499213" y="2891165"/>
          <a:ext cx="1113075" cy="1113075"/>
        </a:xfrm>
        <a:prstGeom prst="ellipse">
          <a:avLst/>
        </a:prstGeom>
        <a:solidFill>
          <a:schemeClr val="accent6">
            <a:tint val="50000"/>
            <a:alpha val="90000"/>
            <a:hueOff val="44616"/>
            <a:satOff val="-2378"/>
            <a:lumOff val="12236"/>
            <a:alphaOff val="-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#1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0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61C4B-72D5-4C27-8EBD-8407EEF866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A243D-EF89-4948-BEE3-E4C4B1ACCA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A243D-EF89-4948-BEE3-E4C4B1ACCA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7A243D-EF89-4948-BEE3-E4C4B1ACCA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A243D-EF89-4948-BEE3-E4C4B1ACCA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A243D-EF89-4948-BEE3-E4C4B1ACCA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1.xml"/><Relationship Id="rId1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1.xml"/><Relationship Id="rId3" Type="http://schemas.openxmlformats.org/officeDocument/2006/relationships/slide" Target="slide13.xml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slide" Target="slide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9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35.png"/><Relationship Id="rId4" Type="http://schemas.openxmlformats.org/officeDocument/2006/relationships/image" Target="../media/image1.svg"/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jpeg"/><Relationship Id="rId7" Type="http://schemas.openxmlformats.org/officeDocument/2006/relationships/image" Target="../media/image41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5.jpeg"/><Relationship Id="rId10" Type="http://schemas.openxmlformats.org/officeDocument/2006/relationships/image" Target="../media/image44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10.xml"/><Relationship Id="rId4" Type="http://schemas.openxmlformats.org/officeDocument/2006/relationships/slide" Target="slide1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>
            <a:off x="6592085" y="0"/>
            <a:ext cx="3443897" cy="6858000"/>
          </a:xfrm>
          <a:custGeom>
            <a:avLst/>
            <a:gdLst>
              <a:gd name="connsiteX0" fmla="*/ 1225639 w 3443897"/>
              <a:gd name="connsiteY0" fmla="*/ 0 h 6858000"/>
              <a:gd name="connsiteX1" fmla="*/ 3440380 w 3443897"/>
              <a:gd name="connsiteY1" fmla="*/ 0 h 6858000"/>
              <a:gd name="connsiteX2" fmla="*/ 3359525 w 3443897"/>
              <a:gd name="connsiteY2" fmla="*/ 46491 h 6858000"/>
              <a:gd name="connsiteX3" fmla="*/ 1455287 w 3443897"/>
              <a:gd name="connsiteY3" fmla="*/ 3429000 h 6858000"/>
              <a:gd name="connsiteX4" fmla="*/ 3359525 w 3443897"/>
              <a:gd name="connsiteY4" fmla="*/ 6811510 h 6858000"/>
              <a:gd name="connsiteX5" fmla="*/ 3443897 w 3443897"/>
              <a:gd name="connsiteY5" fmla="*/ 6858000 h 6858000"/>
              <a:gd name="connsiteX6" fmla="*/ 1230751 w 3443897"/>
              <a:gd name="connsiteY6" fmla="*/ 6858000 h 6858000"/>
              <a:gd name="connsiteX7" fmla="*/ 1026649 w 3443897"/>
              <a:gd name="connsiteY7" fmla="*/ 6600650 h 6858000"/>
              <a:gd name="connsiteX8" fmla="*/ 0 w 3443897"/>
              <a:gd name="connsiteY8" fmla="*/ 3429000 h 6858000"/>
              <a:gd name="connsiteX9" fmla="*/ 1074853 w 3443897"/>
              <a:gd name="connsiteY9" fmla="*/ 191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3897" h="6858000">
                <a:moveTo>
                  <a:pt x="1225639" y="0"/>
                </a:moveTo>
                <a:lnTo>
                  <a:pt x="3440380" y="0"/>
                </a:lnTo>
                <a:lnTo>
                  <a:pt x="3359525" y="46491"/>
                </a:lnTo>
                <a:cubicBezTo>
                  <a:pt x="2217890" y="740165"/>
                  <a:pt x="1455287" y="1995525"/>
                  <a:pt x="1455287" y="3429000"/>
                </a:cubicBezTo>
                <a:cubicBezTo>
                  <a:pt x="1455287" y="4862475"/>
                  <a:pt x="2217890" y="6117835"/>
                  <a:pt x="3359525" y="6811510"/>
                </a:cubicBezTo>
                <a:lnTo>
                  <a:pt x="3443897" y="6858000"/>
                </a:lnTo>
                <a:lnTo>
                  <a:pt x="1230751" y="6858000"/>
                </a:lnTo>
                <a:lnTo>
                  <a:pt x="1026649" y="6600650"/>
                </a:lnTo>
                <a:cubicBezTo>
                  <a:pt x="380788" y="5709514"/>
                  <a:pt x="0" y="4613726"/>
                  <a:pt x="0" y="3429000"/>
                </a:cubicBezTo>
                <a:cubicBezTo>
                  <a:pt x="0" y="2215094"/>
                  <a:pt x="399778" y="1094561"/>
                  <a:pt x="1074853" y="191877"/>
                </a:cubicBez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58738" y="0"/>
            <a:ext cx="12192000" cy="6858000"/>
          </a:xfrm>
          <a:prstGeom prst="rect">
            <a:avLst/>
          </a:prstGeom>
          <a:gradFill>
            <a:gsLst>
              <a:gs pos="47000">
                <a:srgbClr val="A9C97F">
                  <a:alpha val="67000"/>
                </a:srgbClr>
              </a:gs>
              <a:gs pos="100000">
                <a:srgbClr val="35823C">
                  <a:alpha val="0"/>
                </a:srgbClr>
              </a:gs>
              <a:gs pos="10000">
                <a:srgbClr val="479F7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5567" y="5685074"/>
            <a:ext cx="271325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latin typeface="ZiZhiQuXiMaiTi" panose="02010600030101010101" charset="-122"/>
                <a:ea typeface="ZiZhiQuXiMaiTi" panose="02010600030101010101" charset="-122"/>
              </a:rPr>
              <a:t>-《Silk Mate》</a:t>
            </a:r>
            <a:endParaRPr lang="zh-CN" altLang="en-US" sz="3200" dirty="0">
              <a:solidFill>
                <a:srgbClr val="FFFFFF"/>
              </a:solidFill>
              <a:latin typeface="ZiZhiQuXiMaiTi" panose="02010600030101010101" charset="-122"/>
              <a:ea typeface="ZiZhiQuXiMaiTi" panose="0201060003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71339" y="1041710"/>
            <a:ext cx="5805661" cy="4333778"/>
            <a:chOff x="674185" y="1811946"/>
            <a:chExt cx="6027942" cy="3635939"/>
          </a:xfrm>
        </p:grpSpPr>
        <p:sp>
          <p:nvSpPr>
            <p:cNvPr id="17" name="文本框 16"/>
            <p:cNvSpPr txBox="1"/>
            <p:nvPr/>
          </p:nvSpPr>
          <p:spPr>
            <a:xfrm>
              <a:off x="863665" y="1811946"/>
              <a:ext cx="5008375" cy="259390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atinLnBrk="1">
                <a:lnSpc>
                  <a:spcPct val="113000"/>
                </a:lnSpc>
              </a:pPr>
              <a:r>
                <a:rPr lang="zh-CN" altLang="en-US" sz="6000" b="0" dirty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基于目标识别和嵌入式开发的蚕养殖系统</a:t>
              </a:r>
              <a:endParaRPr lang="zh-CN" altLang="en-US" sz="6000" b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74185" y="4693890"/>
              <a:ext cx="6027942" cy="75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13000"/>
                </a:lnSpc>
              </a:pPr>
              <a:r>
                <a:rPr lang="en-US" altLang="zh-CN" sz="2400" b="0" dirty="0">
                  <a:solidFill>
                    <a:srgbClr val="FFFFFF"/>
                  </a:solidFill>
                  <a:latin typeface="ZiTiQuanXinYiLOGOTi" panose="02010600030101010101" charset="-122"/>
                  <a:ea typeface="ZiTiQuanXinYiLOGOTi" panose="02010600030101010101" charset="-122"/>
                </a:rPr>
                <a:t>Silkworm breeding system based on deep learning and embedded development</a:t>
              </a:r>
              <a:endParaRPr lang="en-US" altLang="zh-CN" sz="2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495" y="28220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目标检测流程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048510" y="1081405"/>
            <a:ext cx="1503045" cy="1052195"/>
          </a:xfrm>
          <a:prstGeom prst="roundRect">
            <a:avLst/>
          </a:prstGeom>
          <a:gradFill>
            <a:gsLst>
              <a:gs pos="50000">
                <a:srgbClr val="C0D2BC">
                  <a:alpha val="52000"/>
                </a:srgbClr>
              </a:gs>
              <a:gs pos="0">
                <a:srgbClr val="B0CC88"/>
              </a:gs>
              <a:gs pos="100000">
                <a:srgbClr val="AAC2A5"/>
              </a:gs>
            </a:gsLst>
            <a:lin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网络训练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95970" y="995045"/>
            <a:ext cx="1503045" cy="1052195"/>
          </a:xfrm>
          <a:prstGeom prst="round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rgbClr val="B0CC88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hlinkClick r:id="rId1" action="ppaction://hlinksldjump"/>
              </a:rPr>
              <a:t>网络应用</a:t>
            </a:r>
            <a:endParaRPr kumimoji="0" lang="zh-CN" altLang="en-US" sz="3200" b="1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4074795" y="1355090"/>
            <a:ext cx="3700780" cy="411480"/>
          </a:xfrm>
          <a:prstGeom prst="rightArrow">
            <a:avLst/>
          </a:prstGeom>
          <a:solidFill>
            <a:schemeClr val="accent6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右大括号 21"/>
          <p:cNvSpPr/>
          <p:nvPr/>
        </p:nvSpPr>
        <p:spPr>
          <a:xfrm rot="16200000">
            <a:off x="2380615" y="1031240"/>
            <a:ext cx="838835" cy="3042920"/>
          </a:xfrm>
          <a:prstGeom prst="rightBrac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剪去对角的矩形 23"/>
          <p:cNvSpPr/>
          <p:nvPr/>
        </p:nvSpPr>
        <p:spPr>
          <a:xfrm>
            <a:off x="127635" y="3164205"/>
            <a:ext cx="2489200" cy="739140"/>
          </a:xfrm>
          <a:prstGeom prst="snip2Diag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rgbClr val="B0CC88"/>
              </a:gs>
            </a:gsLst>
            <a:lin ang="0" scaled="0"/>
          </a:gradFill>
          <a:ln>
            <a:solidFill>
              <a:schemeClr val="accent6">
                <a:lumMod val="20000"/>
                <a:lumOff val="80000"/>
                <a:alpha val="6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hlinkClick r:id="rId2" action="ppaction://hlinksldjump"/>
              </a:rPr>
              <a:t>数据集收集及标注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3249295" y="3164205"/>
            <a:ext cx="1928495" cy="739140"/>
          </a:xfrm>
          <a:prstGeom prst="snip2Diag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rgbClr val="B0CC88"/>
              </a:gs>
            </a:gsLst>
            <a:lin ang="0" scaled="0"/>
          </a:gra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网络参数训练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右大括号 25"/>
          <p:cNvSpPr/>
          <p:nvPr/>
        </p:nvSpPr>
        <p:spPr>
          <a:xfrm rot="16200000">
            <a:off x="8689340" y="175895"/>
            <a:ext cx="838835" cy="4754245"/>
          </a:xfrm>
          <a:prstGeom prst="rightBrac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剪去对角的矩形 26"/>
          <p:cNvSpPr/>
          <p:nvPr/>
        </p:nvSpPr>
        <p:spPr>
          <a:xfrm>
            <a:off x="5936615" y="3164205"/>
            <a:ext cx="1729105" cy="739140"/>
          </a:xfrm>
          <a:prstGeom prst="snip2Diag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rgbClr val="B0CC88"/>
              </a:gs>
            </a:gsLst>
            <a:lin ang="0" scaled="0"/>
          </a:gra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读取视频流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剪去对角的矩形 27"/>
          <p:cNvSpPr/>
          <p:nvPr/>
        </p:nvSpPr>
        <p:spPr>
          <a:xfrm>
            <a:off x="8424545" y="3164205"/>
            <a:ext cx="1445260" cy="739140"/>
          </a:xfrm>
          <a:prstGeom prst="snip2Diag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rgbClr val="B0CC88"/>
              </a:gs>
            </a:gsLst>
            <a:lin ang="0" scaled="0"/>
          </a:gra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网络推理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剪去对角的矩形 28"/>
          <p:cNvSpPr/>
          <p:nvPr/>
        </p:nvSpPr>
        <p:spPr>
          <a:xfrm>
            <a:off x="10585450" y="3164205"/>
            <a:ext cx="1400175" cy="739140"/>
          </a:xfrm>
          <a:prstGeom prst="snip2DiagRect">
            <a:avLst/>
          </a:prstGeo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rgbClr val="B0CC88"/>
              </a:gs>
            </a:gsLst>
            <a:lin ang="0" scaled="0"/>
          </a:gra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预测结果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80940" y="5069840"/>
            <a:ext cx="253809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gradFill>
                  <a:gsLst>
                    <a:gs pos="100000">
                      <a:srgbClr val="70AD47">
                        <a:lumMod val="60000"/>
                        <a:lumOff val="40000"/>
                      </a:srgbClr>
                    </a:gs>
                    <a:gs pos="0">
                      <a:srgbClr val="0CA45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深度学习</a:t>
            </a:r>
            <a:endParaRPr kumimoji="0" lang="zh-CN" altLang="en-US" sz="4000" b="1" i="0" u="none" strike="noStrike" kern="1200" cap="none" spc="0" normalizeH="0" baseline="0" noProof="0" dirty="0">
              <a:gradFill>
                <a:gsLst>
                  <a:gs pos="100000">
                    <a:srgbClr val="70AD47">
                      <a:lumMod val="60000"/>
                      <a:lumOff val="40000"/>
                    </a:srgbClr>
                  </a:gs>
                  <a:gs pos="0">
                    <a:srgbClr val="0CA45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菱形 41"/>
          <p:cNvSpPr/>
          <p:nvPr/>
        </p:nvSpPr>
        <p:spPr>
          <a:xfrm>
            <a:off x="1679575" y="5377815"/>
            <a:ext cx="2663825" cy="960755"/>
          </a:xfrm>
          <a:prstGeom prst="diamond">
            <a:avLst/>
          </a:prstGeom>
          <a:gradFill>
            <a:gsLst>
              <a:gs pos="100000">
                <a:srgbClr val="58A675"/>
              </a:gs>
              <a:gs pos="0">
                <a:srgbClr val="B0CC88"/>
              </a:gs>
            </a:gsLst>
            <a:lin ang="0" scaled="0"/>
          </a:gradFill>
          <a:ln>
            <a:solidFill>
              <a:srgbClr val="39853D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人为标记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7981315" y="5380990"/>
            <a:ext cx="2663825" cy="960755"/>
          </a:xfrm>
          <a:prstGeom prst="diamond">
            <a:avLst/>
          </a:prstGeom>
          <a:gradFill>
            <a:gsLst>
              <a:gs pos="100000">
                <a:srgbClr val="58A675"/>
              </a:gs>
              <a:gs pos="0">
                <a:srgbClr val="B0CC88"/>
              </a:gs>
            </a:gsLst>
            <a:lin ang="0" scaled="0"/>
          </a:gradFill>
          <a:ln>
            <a:solidFill>
              <a:srgbClr val="39853D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机器预测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2682875" y="3441700"/>
            <a:ext cx="548005" cy="264160"/>
          </a:xfrm>
          <a:prstGeom prst="rightArrow">
            <a:avLst/>
          </a:prstGeom>
          <a:solidFill>
            <a:srgbClr val="ABC29C"/>
          </a:solidFill>
          <a:ln>
            <a:solidFill>
              <a:srgbClr val="ABC29C"/>
            </a:solidFill>
          </a:ln>
          <a:effectLst>
            <a:glow rad="63500">
              <a:srgbClr val="A9D18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7719695" y="3441700"/>
            <a:ext cx="651510" cy="264160"/>
          </a:xfrm>
          <a:prstGeom prst="rightArrow">
            <a:avLst/>
          </a:prstGeom>
          <a:solidFill>
            <a:srgbClr val="ABC29C"/>
          </a:solidFill>
          <a:ln>
            <a:solidFill>
              <a:srgbClr val="ABC29C"/>
            </a:solidFill>
          </a:ln>
          <a:effectLst>
            <a:glow rad="63500">
              <a:srgbClr val="A9D18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9978390" y="3441700"/>
            <a:ext cx="561975" cy="264160"/>
          </a:xfrm>
          <a:prstGeom prst="rightArrow">
            <a:avLst/>
          </a:prstGeom>
          <a:solidFill>
            <a:srgbClr val="ABC29C"/>
          </a:solidFill>
          <a:ln>
            <a:solidFill>
              <a:srgbClr val="ABC29C"/>
            </a:solidFill>
          </a:ln>
          <a:effectLst>
            <a:glow rad="63500">
              <a:srgbClr val="A9D18E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下箭头 48"/>
          <p:cNvSpPr/>
          <p:nvPr/>
        </p:nvSpPr>
        <p:spPr>
          <a:xfrm rot="18660000">
            <a:off x="1733550" y="4023360"/>
            <a:ext cx="342265" cy="1360805"/>
          </a:xfrm>
          <a:prstGeom prst="downArrow">
            <a:avLst/>
          </a:prstGeom>
          <a:solidFill>
            <a:srgbClr val="ABC29C"/>
          </a:solidFill>
          <a:ln>
            <a:solidFill>
              <a:srgbClr val="ABC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下箭头 49"/>
          <p:cNvSpPr/>
          <p:nvPr/>
        </p:nvSpPr>
        <p:spPr>
          <a:xfrm rot="3060000">
            <a:off x="3843020" y="4017010"/>
            <a:ext cx="342265" cy="1360805"/>
          </a:xfrm>
          <a:prstGeom prst="downArrow">
            <a:avLst/>
          </a:prstGeom>
          <a:solidFill>
            <a:srgbClr val="ABC29C"/>
          </a:solidFill>
          <a:ln>
            <a:solidFill>
              <a:srgbClr val="ABC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1" name="下箭头 50"/>
          <p:cNvSpPr/>
          <p:nvPr/>
        </p:nvSpPr>
        <p:spPr>
          <a:xfrm rot="3600000">
            <a:off x="10393045" y="3589655"/>
            <a:ext cx="342265" cy="2096770"/>
          </a:xfrm>
          <a:prstGeom prst="downArrow">
            <a:avLst/>
          </a:prstGeom>
          <a:solidFill>
            <a:srgbClr val="ABC29C"/>
          </a:solidFill>
          <a:ln>
            <a:solidFill>
              <a:srgbClr val="ABC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下箭头 51"/>
          <p:cNvSpPr/>
          <p:nvPr/>
        </p:nvSpPr>
        <p:spPr>
          <a:xfrm rot="17940000">
            <a:off x="7611745" y="3485515"/>
            <a:ext cx="342265" cy="2214245"/>
          </a:xfrm>
          <a:prstGeom prst="downArrow">
            <a:avLst/>
          </a:prstGeom>
          <a:solidFill>
            <a:srgbClr val="ABC29C"/>
          </a:solidFill>
          <a:ln>
            <a:solidFill>
              <a:srgbClr val="ABC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下箭头 52"/>
          <p:cNvSpPr/>
          <p:nvPr/>
        </p:nvSpPr>
        <p:spPr>
          <a:xfrm>
            <a:off x="9011285" y="4041140"/>
            <a:ext cx="445135" cy="1193165"/>
          </a:xfrm>
          <a:prstGeom prst="downArrow">
            <a:avLst/>
          </a:prstGeom>
          <a:solidFill>
            <a:srgbClr val="ABC29C"/>
          </a:solidFill>
          <a:ln>
            <a:solidFill>
              <a:srgbClr val="ABC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4" name="右箭头 53"/>
          <p:cNvSpPr/>
          <p:nvPr/>
        </p:nvSpPr>
        <p:spPr>
          <a:xfrm>
            <a:off x="4585970" y="5652770"/>
            <a:ext cx="3020060" cy="411480"/>
          </a:xfrm>
          <a:prstGeom prst="rightArrow">
            <a:avLst/>
          </a:prstGeom>
          <a:solidFill>
            <a:srgbClr val="58A675"/>
          </a:solidFill>
          <a:ln>
            <a:solidFill>
              <a:srgbClr val="479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动作按钮: 后退或前一项 1">
            <a:hlinkClick r:id="" action="ppaction://hlinkshowjump?jump=previousslide" highlightClick="1"/>
          </p:cNvPr>
          <p:cNvSpPr/>
          <p:nvPr/>
        </p:nvSpPr>
        <p:spPr>
          <a:xfrm>
            <a:off x="127635" y="5500370"/>
            <a:ext cx="914400" cy="563880"/>
          </a:xfrm>
          <a:prstGeom prst="actionButtonBackPrevio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-26125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8680" y="1088730"/>
            <a:ext cx="4045902" cy="949693"/>
          </a:xfrm>
          <a:prstGeom prst="roundRect">
            <a:avLst/>
          </a:prstGeom>
          <a:solidFill>
            <a:srgbClr val="A8BD7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实地考察等方式对蚕的不同生长状态进行考察</a:t>
            </a:r>
            <a:endParaRPr lang="zh-CN" altLang="en-US" b="1" spc="1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57" y="258143"/>
            <a:ext cx="5048360" cy="2836487"/>
          </a:xfrm>
          <a:prstGeom prst="rect">
            <a:avLst/>
          </a:prstGeom>
        </p:spPr>
      </p:pic>
      <p:sp>
        <p:nvSpPr>
          <p:cNvPr id="47" name="箭头: 下 46"/>
          <p:cNvSpPr/>
          <p:nvPr/>
        </p:nvSpPr>
        <p:spPr>
          <a:xfrm>
            <a:off x="2604467" y="2145678"/>
            <a:ext cx="397164" cy="607424"/>
          </a:xfrm>
          <a:prstGeom prst="downArrow">
            <a:avLst/>
          </a:prstGeom>
          <a:solidFill>
            <a:srgbClr val="90B75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24117" y="2892880"/>
            <a:ext cx="4100465" cy="714974"/>
          </a:xfrm>
          <a:prstGeom prst="roundRect">
            <a:avLst/>
          </a:prstGeom>
          <a:solidFill>
            <a:srgbClr val="A8BD7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利用数据精灵标注助手，对蚕、蟑螂、老鼠的位置进行标注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0" name="箭头: 下 49"/>
          <p:cNvSpPr/>
          <p:nvPr/>
        </p:nvSpPr>
        <p:spPr>
          <a:xfrm>
            <a:off x="2604467" y="3677855"/>
            <a:ext cx="397164" cy="607424"/>
          </a:xfrm>
          <a:prstGeom prst="downArrow">
            <a:avLst/>
          </a:prstGeom>
          <a:solidFill>
            <a:srgbClr val="90B75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4116" y="4323281"/>
            <a:ext cx="4054452" cy="1021756"/>
          </a:xfrm>
          <a:prstGeom prst="roundRect">
            <a:avLst/>
          </a:prstGeom>
          <a:solidFill>
            <a:srgbClr val="A8BD7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将所有数据进行整合为“图片路径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标签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选框坐标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选框大小”并转化为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CSV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格式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2" name="箭头: 下 51"/>
          <p:cNvSpPr/>
          <p:nvPr/>
        </p:nvSpPr>
        <p:spPr>
          <a:xfrm>
            <a:off x="2604569" y="5471239"/>
            <a:ext cx="397164" cy="607424"/>
          </a:xfrm>
          <a:prstGeom prst="downArrow">
            <a:avLst/>
          </a:prstGeom>
          <a:solidFill>
            <a:srgbClr val="90B75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24115" y="6170819"/>
            <a:ext cx="4054453" cy="408194"/>
          </a:xfrm>
          <a:prstGeom prst="roundRect">
            <a:avLst/>
          </a:prstGeom>
          <a:solidFill>
            <a:srgbClr val="A8BD7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送入网络训练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6230" y="258699"/>
            <a:ext cx="615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数据集收集及标记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pic>
        <p:nvPicPr>
          <p:cNvPr id="14" name="图片 13" descr="2]1N[P80{{2UU]WG1Q(YPD7"/>
          <p:cNvPicPr/>
          <p:nvPr/>
        </p:nvPicPr>
        <p:blipFill>
          <a:blip r:embed="rId2"/>
          <a:srcRect t="750" r="1732" b="63463"/>
          <a:stretch>
            <a:fillRect/>
          </a:stretch>
        </p:blipFill>
        <p:spPr>
          <a:xfrm>
            <a:off x="6819956" y="3429000"/>
            <a:ext cx="5036043" cy="2880000"/>
          </a:xfrm>
          <a:prstGeom prst="rect">
            <a:avLst/>
          </a:prstGeom>
          <a:ln w="88900" cmpd="sng">
            <a:solidFill>
              <a:srgbClr val="4B9240"/>
            </a:solidFill>
            <a:prstDash val="solid"/>
          </a:ln>
        </p:spPr>
      </p:pic>
      <p:sp>
        <p:nvSpPr>
          <p:cNvPr id="2" name="动作按钮: 后退或前一项 1">
            <a:hlinkClick r:id="" action="ppaction://hlinkshowjump?jump=previousslide" highlightClick="1"/>
          </p:cNvPr>
          <p:cNvSpPr/>
          <p:nvPr/>
        </p:nvSpPr>
        <p:spPr>
          <a:xfrm>
            <a:off x="143510" y="5882005"/>
            <a:ext cx="717550" cy="499745"/>
          </a:xfrm>
          <a:prstGeom prst="actionButtonBackPrevio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 198"/>
          <p:cNvSpPr/>
          <p:nvPr/>
        </p:nvSpPr>
        <p:spPr>
          <a:xfrm>
            <a:off x="10897325" y="4940049"/>
            <a:ext cx="1155700" cy="108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00" name="直接连接符 199"/>
          <p:cNvCxnSpPr>
            <a:stCxn id="199" idx="1"/>
            <a:endCxn id="199" idx="3"/>
          </p:cNvCxnSpPr>
          <p:nvPr/>
        </p:nvCxnSpPr>
        <p:spPr>
          <a:xfrm>
            <a:off x="10897325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>
            <a:off x="10896055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>
            <a:off x="10896055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10896055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>
            <a:off x="10891610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10891610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10891610" y="5481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>
            <a:stCxn id="199" idx="0"/>
            <a:endCxn id="199" idx="2"/>
          </p:cNvCxnSpPr>
          <p:nvPr/>
        </p:nvCxnSpPr>
        <p:spPr>
          <a:xfrm>
            <a:off x="11475175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11762830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>
            <a:off x="11626305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>
            <a:off x="11891735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>
            <a:off x="11197045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>
            <a:off x="11060520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>
            <a:off x="11325950" y="49400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/>
          <p:cNvSpPr/>
          <p:nvPr/>
        </p:nvSpPr>
        <p:spPr>
          <a:xfrm>
            <a:off x="10828110" y="5039109"/>
            <a:ext cx="1155700" cy="108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85" name="直接连接符 184"/>
          <p:cNvCxnSpPr/>
          <p:nvPr/>
        </p:nvCxnSpPr>
        <p:spPr>
          <a:xfrm>
            <a:off x="10904310" y="558012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10887800" y="585952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10892880" y="573252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>
            <a:off x="10826840" y="599160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0883355" y="531088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>
            <a:off x="10893515" y="518388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10822395" y="54429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4" idx="0"/>
            <a:endCxn id="184" idx="2"/>
          </p:cNvCxnSpPr>
          <p:nvPr/>
        </p:nvCxnSpPr>
        <p:spPr>
          <a:xfrm>
            <a:off x="11405960" y="503910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693615" y="5037204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557090" y="503910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822520" y="503910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1127830" y="5027044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>
            <a:off x="10991305" y="50289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>
            <a:off x="11256735" y="50289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/>
          <p:cNvSpPr/>
          <p:nvPr/>
        </p:nvSpPr>
        <p:spPr>
          <a:xfrm>
            <a:off x="10889705" y="3085849"/>
            <a:ext cx="812800" cy="830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60" name="直接连接符 159"/>
          <p:cNvCxnSpPr>
            <a:endCxn id="159" idx="3"/>
          </p:cNvCxnSpPr>
          <p:nvPr/>
        </p:nvCxnSpPr>
        <p:spPr>
          <a:xfrm>
            <a:off x="10892245" y="350113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10892245" y="3652904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10886530" y="379069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10892245" y="3231264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10886530" y="336905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11289755" y="307949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11422470" y="30858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11558995" y="30858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11023055" y="30858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1159580" y="30858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10823665" y="3174749"/>
            <a:ext cx="812800" cy="830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49" name="直接连接符 148"/>
          <p:cNvCxnSpPr>
            <a:endCxn id="148" idx="3"/>
          </p:cNvCxnSpPr>
          <p:nvPr/>
        </p:nvCxnSpPr>
        <p:spPr>
          <a:xfrm>
            <a:off x="10826205" y="359003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10826205" y="3741804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10820490" y="387959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0826205" y="3320164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10820490" y="345795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11223715" y="316839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11356430" y="31747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11492955" y="31747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10957015" y="31747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11093540" y="317474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813505" y="1220219"/>
            <a:ext cx="622935" cy="564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8" name="直接连接符 57"/>
          <p:cNvCxnSpPr>
            <a:stCxn id="57" idx="1"/>
            <a:endCxn id="57" idx="3"/>
          </p:cNvCxnSpPr>
          <p:nvPr/>
        </p:nvCxnSpPr>
        <p:spPr>
          <a:xfrm>
            <a:off x="10813505" y="150279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1115765" y="122402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11275785" y="122656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0965905" y="122402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0816045" y="164757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0816045" y="137071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0769690" y="1271019"/>
            <a:ext cx="622935" cy="564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1" name="直接连接符 50"/>
          <p:cNvCxnSpPr>
            <a:stCxn id="50" idx="1"/>
            <a:endCxn id="50" idx="3"/>
          </p:cNvCxnSpPr>
          <p:nvPr/>
        </p:nvCxnSpPr>
        <p:spPr>
          <a:xfrm>
            <a:off x="10769690" y="155359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11071950" y="127482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11231970" y="127736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0922090" y="127482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772230" y="169837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0772230" y="142151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照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30" y="1319914"/>
            <a:ext cx="622935" cy="565150"/>
          </a:xfrm>
          <a:prstGeom prst="rect">
            <a:avLst/>
          </a:prstGeom>
          <a:ln w="12700" cmpd="sng">
            <a:solidFill>
              <a:srgbClr val="90B757"/>
            </a:solidFill>
            <a:prstDash val="solid"/>
          </a:ln>
        </p:spPr>
      </p:pic>
      <p:pic>
        <p:nvPicPr>
          <p:cNvPr id="14" name="图片 13" descr="照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10" y="1414529"/>
            <a:ext cx="622935" cy="565150"/>
          </a:xfrm>
          <a:prstGeom prst="rect">
            <a:avLst/>
          </a:prstGeom>
          <a:ln w="12700" cmpd="sng">
            <a:solidFill>
              <a:srgbClr val="90B757"/>
            </a:solidFill>
            <a:prstDash val="solid"/>
          </a:ln>
        </p:spPr>
      </p:pic>
      <p:sp>
        <p:nvSpPr>
          <p:cNvPr id="11" name="立方体 10"/>
          <p:cNvSpPr/>
          <p:nvPr/>
        </p:nvSpPr>
        <p:spPr>
          <a:xfrm>
            <a:off x="323940" y="1300864"/>
            <a:ext cx="827405" cy="768985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 descr="照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0" y="1504699"/>
            <a:ext cx="622935" cy="565150"/>
          </a:xfrm>
          <a:prstGeom prst="rect">
            <a:avLst/>
          </a:prstGeom>
          <a:ln w="12700" cmpd="sng">
            <a:solidFill>
              <a:srgbClr val="90B757"/>
            </a:solidFill>
            <a:prstDash val="solid"/>
          </a:ln>
        </p:spPr>
      </p:pic>
      <p:sp>
        <p:nvSpPr>
          <p:cNvPr id="21" name="右箭头 20"/>
          <p:cNvSpPr/>
          <p:nvPr/>
        </p:nvSpPr>
        <p:spPr>
          <a:xfrm flipV="1">
            <a:off x="1078955" y="1653289"/>
            <a:ext cx="333375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23125" y="1489459"/>
            <a:ext cx="622935" cy="5645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3" name="图片 12" descr="照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25" y="1504699"/>
            <a:ext cx="622935" cy="565150"/>
          </a:xfrm>
          <a:prstGeom prst="rect">
            <a:avLst/>
          </a:prstGeom>
          <a:ln w="12700" cmpd="sng">
            <a:solidFill>
              <a:srgbClr val="90B757"/>
            </a:solidFill>
            <a:prstDash val="solid"/>
          </a:ln>
        </p:spPr>
      </p:pic>
      <p:sp>
        <p:nvSpPr>
          <p:cNvPr id="16" name="右箭头 15"/>
          <p:cNvSpPr/>
          <p:nvPr/>
        </p:nvSpPr>
        <p:spPr>
          <a:xfrm flipV="1">
            <a:off x="2192745" y="1643764"/>
            <a:ext cx="416560" cy="7620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48040" y="1462789"/>
            <a:ext cx="618490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293200" y="1449454"/>
            <a:ext cx="618490" cy="4400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29470" y="1443739"/>
            <a:ext cx="618490" cy="4400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036910" y="1422784"/>
            <a:ext cx="618490" cy="4400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08790" y="1412624"/>
            <a:ext cx="618490" cy="4400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752680" y="1411989"/>
            <a:ext cx="618490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右箭头 31"/>
          <p:cNvSpPr/>
          <p:nvPr/>
        </p:nvSpPr>
        <p:spPr>
          <a:xfrm flipV="1">
            <a:off x="4588600" y="1596139"/>
            <a:ext cx="41656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右箭头 32"/>
          <p:cNvSpPr/>
          <p:nvPr/>
        </p:nvSpPr>
        <p:spPr>
          <a:xfrm flipV="1">
            <a:off x="5676990" y="1582169"/>
            <a:ext cx="41656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6" name="直接连接符 35"/>
          <p:cNvCxnSpPr>
            <a:endCxn id="227" idx="1"/>
          </p:cNvCxnSpPr>
          <p:nvPr/>
        </p:nvCxnSpPr>
        <p:spPr>
          <a:xfrm>
            <a:off x="4807675" y="1701549"/>
            <a:ext cx="7620" cy="4207510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897335" y="1683134"/>
            <a:ext cx="11430" cy="2218055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右箭头 38"/>
          <p:cNvSpPr/>
          <p:nvPr/>
        </p:nvSpPr>
        <p:spPr>
          <a:xfrm flipV="1">
            <a:off x="7388950" y="1582169"/>
            <a:ext cx="1311275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8709750" y="1411354"/>
            <a:ext cx="618490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335860" y="1413259"/>
            <a:ext cx="618490" cy="4400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右箭头 41"/>
          <p:cNvSpPr/>
          <p:nvPr/>
        </p:nvSpPr>
        <p:spPr>
          <a:xfrm flipV="1">
            <a:off x="9961970" y="1572644"/>
            <a:ext cx="72390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724605" y="1357379"/>
            <a:ext cx="622935" cy="564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4" name="直接连接符 43"/>
          <p:cNvCxnSpPr>
            <a:stCxn id="43" idx="1"/>
            <a:endCxn id="43" idx="3"/>
          </p:cNvCxnSpPr>
          <p:nvPr/>
        </p:nvCxnSpPr>
        <p:spPr>
          <a:xfrm>
            <a:off x="10724605" y="163995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1026865" y="136118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11186885" y="136372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10877005" y="1361189"/>
            <a:ext cx="1905" cy="55753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727145" y="178473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0727145" y="1507874"/>
            <a:ext cx="622935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8700860" y="3474469"/>
            <a:ext cx="618490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9326970" y="3476374"/>
            <a:ext cx="618490" cy="4400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8751660" y="5487419"/>
            <a:ext cx="618490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9377770" y="5489324"/>
            <a:ext cx="618490" cy="44005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" name="右箭头 103"/>
          <p:cNvSpPr/>
          <p:nvPr/>
        </p:nvSpPr>
        <p:spPr>
          <a:xfrm flipV="1">
            <a:off x="9976575" y="3629409"/>
            <a:ext cx="72390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6" name="右箭头 125"/>
          <p:cNvSpPr/>
          <p:nvPr/>
        </p:nvSpPr>
        <p:spPr>
          <a:xfrm flipV="1">
            <a:off x="10010865" y="5648074"/>
            <a:ext cx="72390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762705" y="3281429"/>
            <a:ext cx="812800" cy="830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0765245" y="5168649"/>
            <a:ext cx="1155700" cy="1082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CCA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6" name="直接连接符 135"/>
          <p:cNvCxnSpPr>
            <a:endCxn id="134" idx="3"/>
          </p:cNvCxnSpPr>
          <p:nvPr/>
        </p:nvCxnSpPr>
        <p:spPr>
          <a:xfrm>
            <a:off x="10765245" y="369671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0765245" y="3848484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0759530" y="398627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10765245" y="3426844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0759530" y="3564639"/>
            <a:ext cx="81026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11162755" y="327507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11295470" y="328142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11431995" y="328142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10896055" y="328142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11032580" y="3281429"/>
            <a:ext cx="1270" cy="836295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35" idx="1"/>
            <a:endCxn id="135" idx="3"/>
          </p:cNvCxnSpPr>
          <p:nvPr/>
        </p:nvCxnSpPr>
        <p:spPr>
          <a:xfrm>
            <a:off x="10765245" y="57096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10763975" y="598906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>
            <a:off x="10759530" y="585952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10763975" y="612114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10759530" y="544042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>
            <a:off x="10759530" y="531342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10759530" y="5572509"/>
            <a:ext cx="1155700" cy="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135" idx="0"/>
            <a:endCxn id="135" idx="2"/>
          </p:cNvCxnSpPr>
          <p:nvPr/>
        </p:nvCxnSpPr>
        <p:spPr>
          <a:xfrm>
            <a:off x="11343095" y="51686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11630750" y="5166744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11494225" y="51686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11759655" y="516864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11064965" y="5156584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10928440" y="515848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11193870" y="5158489"/>
            <a:ext cx="0" cy="1082040"/>
          </a:xfrm>
          <a:prstGeom prst="line">
            <a:avLst/>
          </a:prstGeom>
          <a:ln>
            <a:solidFill>
              <a:srgbClr val="AAC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右箭头 213"/>
          <p:cNvSpPr/>
          <p:nvPr/>
        </p:nvSpPr>
        <p:spPr>
          <a:xfrm flipV="1">
            <a:off x="8181430" y="3652904"/>
            <a:ext cx="499745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5" name="右箭头 214"/>
          <p:cNvSpPr/>
          <p:nvPr/>
        </p:nvSpPr>
        <p:spPr>
          <a:xfrm flipV="1">
            <a:off x="8174445" y="5682999"/>
            <a:ext cx="549275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6" name="梯形 215"/>
          <p:cNvSpPr/>
          <p:nvPr/>
        </p:nvSpPr>
        <p:spPr>
          <a:xfrm rot="5400000">
            <a:off x="7555955" y="3470024"/>
            <a:ext cx="725805" cy="465455"/>
          </a:xfrm>
          <a:prstGeom prst="trapezoid">
            <a:avLst/>
          </a:prstGeom>
          <a:solidFill>
            <a:schemeClr val="accent6"/>
          </a:solidFill>
          <a:ln>
            <a:solidFill>
              <a:srgbClr val="A9C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7" name="右箭头 216"/>
          <p:cNvSpPr/>
          <p:nvPr/>
        </p:nvSpPr>
        <p:spPr>
          <a:xfrm flipV="1">
            <a:off x="5893525" y="3823084"/>
            <a:ext cx="177800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18" name="直接连接符 217"/>
          <p:cNvCxnSpPr/>
          <p:nvPr/>
        </p:nvCxnSpPr>
        <p:spPr>
          <a:xfrm>
            <a:off x="7912825" y="1661544"/>
            <a:ext cx="3810" cy="1221740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flipV="1">
            <a:off x="6570435" y="2883284"/>
            <a:ext cx="1346200" cy="635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6566625" y="2883284"/>
            <a:ext cx="2540" cy="688975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右箭头 220"/>
          <p:cNvSpPr/>
          <p:nvPr/>
        </p:nvSpPr>
        <p:spPr>
          <a:xfrm flipV="1">
            <a:off x="6566625" y="3530349"/>
            <a:ext cx="110490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2" name="圆角矩形 221"/>
          <p:cNvSpPr/>
          <p:nvPr/>
        </p:nvSpPr>
        <p:spPr>
          <a:xfrm>
            <a:off x="6809830" y="3339849"/>
            <a:ext cx="618490" cy="4400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23" name="直接连接符 222"/>
          <p:cNvCxnSpPr/>
          <p:nvPr/>
        </p:nvCxnSpPr>
        <p:spPr>
          <a:xfrm>
            <a:off x="8429080" y="3696719"/>
            <a:ext cx="3810" cy="1221740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>
            <a:off x="5866220" y="4912744"/>
            <a:ext cx="2566670" cy="5080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梯形 224"/>
          <p:cNvSpPr/>
          <p:nvPr/>
        </p:nvSpPr>
        <p:spPr>
          <a:xfrm rot="5400000">
            <a:off x="7541350" y="5525519"/>
            <a:ext cx="725805" cy="465455"/>
          </a:xfrm>
          <a:prstGeom prst="trapezoid">
            <a:avLst/>
          </a:prstGeom>
          <a:solidFill>
            <a:schemeClr val="accent6"/>
          </a:solidFill>
          <a:ln>
            <a:solidFill>
              <a:srgbClr val="A9C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7" name="右箭头 226"/>
          <p:cNvSpPr/>
          <p:nvPr/>
        </p:nvSpPr>
        <p:spPr>
          <a:xfrm flipV="1">
            <a:off x="4815295" y="5859529"/>
            <a:ext cx="285623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28" name="直接连接符 227"/>
          <p:cNvCxnSpPr>
            <a:endCxn id="230" idx="1"/>
          </p:cNvCxnSpPr>
          <p:nvPr/>
        </p:nvCxnSpPr>
        <p:spPr>
          <a:xfrm flipH="1">
            <a:off x="5893525" y="4912744"/>
            <a:ext cx="1270" cy="709295"/>
          </a:xfrm>
          <a:prstGeom prst="line">
            <a:avLst/>
          </a:prstGeom>
          <a:ln w="47625">
            <a:solidFill>
              <a:srgbClr val="90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右箭头 229"/>
          <p:cNvSpPr/>
          <p:nvPr/>
        </p:nvSpPr>
        <p:spPr>
          <a:xfrm flipV="1">
            <a:off x="5893525" y="5572509"/>
            <a:ext cx="1778000" cy="99060"/>
          </a:xfrm>
          <a:prstGeom prst="rightArrow">
            <a:avLst/>
          </a:prstGeom>
          <a:solidFill>
            <a:schemeClr val="accent6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1" name="圆角矩形 230"/>
          <p:cNvSpPr/>
          <p:nvPr/>
        </p:nvSpPr>
        <p:spPr>
          <a:xfrm>
            <a:off x="6809830" y="5402329"/>
            <a:ext cx="618490" cy="4400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AC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3" name="矩形 232">
            <a:hlinkClick r:id="rId3" action="ppaction://hlinksldjump"/>
          </p:cNvPr>
          <p:cNvSpPr/>
          <p:nvPr/>
        </p:nvSpPr>
        <p:spPr>
          <a:xfrm>
            <a:off x="1238975" y="1006859"/>
            <a:ext cx="1127760" cy="1391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4" name="矩形 233">
            <a:hlinkClick r:id="rId4" action="ppaction://hlinksldjump"/>
          </p:cNvPr>
          <p:cNvSpPr/>
          <p:nvPr/>
        </p:nvSpPr>
        <p:spPr>
          <a:xfrm>
            <a:off x="2544535" y="1006859"/>
            <a:ext cx="5140960" cy="1391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5" name="矩形 234">
            <a:hlinkClick r:id="rId5" action="ppaction://hlinksldjump"/>
          </p:cNvPr>
          <p:cNvSpPr/>
          <p:nvPr/>
        </p:nvSpPr>
        <p:spPr>
          <a:xfrm>
            <a:off x="5523320" y="3231264"/>
            <a:ext cx="2823210" cy="30194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6" name="矩形 235">
            <a:hlinkClick r:id="rId4" action="ppaction://hlinksldjump"/>
          </p:cNvPr>
          <p:cNvSpPr/>
          <p:nvPr/>
        </p:nvSpPr>
        <p:spPr>
          <a:xfrm>
            <a:off x="8538300" y="1046229"/>
            <a:ext cx="1829435" cy="5193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2" name="任意多边形: 形状 231"/>
          <p:cNvSpPr/>
          <p:nvPr/>
        </p:nvSpPr>
        <p:spPr>
          <a:xfrm>
            <a:off x="-26125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316230" y="258445"/>
            <a:ext cx="5577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主体网络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2" name="动作按钮: 后退或前一项 1">
            <a:hlinkClick r:id="rId6" action="ppaction://hlinksldjump" highlightClick="1"/>
          </p:cNvPr>
          <p:cNvSpPr/>
          <p:nvPr/>
        </p:nvSpPr>
        <p:spPr>
          <a:xfrm>
            <a:off x="202565" y="5634355"/>
            <a:ext cx="865505" cy="616585"/>
          </a:xfrm>
          <a:prstGeom prst="actionButtonBackPrevio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flipH="1">
            <a:off x="1181786" y="2572022"/>
            <a:ext cx="176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数据预处理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4333964" y="2513952"/>
            <a:ext cx="120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骨干网络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 flipH="1">
            <a:off x="6244135" y="6312403"/>
            <a:ext cx="120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瓶颈网络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 flipH="1">
            <a:off x="8954455" y="6294504"/>
            <a:ext cx="120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预测网络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90" y="327288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2542540"/>
            <a:ext cx="2148205" cy="2148205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6238875" y="3472815"/>
            <a:ext cx="775335" cy="23304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9438" y="379083"/>
            <a:ext cx="46188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关键技术与创新点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图像分割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2890" y="1089660"/>
            <a:ext cx="5941060" cy="5086350"/>
            <a:chOff x="1009" y="1810"/>
            <a:chExt cx="9974" cy="748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" y="1810"/>
              <a:ext cx="9975" cy="748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009" y="4245"/>
              <a:ext cx="9975" cy="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09" y="6816"/>
              <a:ext cx="9975" cy="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54" y="5514"/>
              <a:ext cx="7489" cy="8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3917" y="5514"/>
              <a:ext cx="7489" cy="8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72705" y="208280"/>
            <a:ext cx="3737610" cy="2043430"/>
            <a:chOff x="327" y="1254"/>
            <a:chExt cx="5886" cy="3218"/>
          </a:xfrm>
        </p:grpSpPr>
        <p:sp>
          <p:nvSpPr>
            <p:cNvPr id="9" name="椭圆 8"/>
            <p:cNvSpPr/>
            <p:nvPr/>
          </p:nvSpPr>
          <p:spPr>
            <a:xfrm>
              <a:off x="327" y="3030"/>
              <a:ext cx="2098" cy="1071"/>
            </a:xfrm>
            <a:prstGeom prst="ellipse">
              <a:avLst/>
            </a:prstGeom>
            <a:solidFill>
              <a:srgbClr val="ACCA83"/>
            </a:solidFill>
            <a:ln>
              <a:solidFill>
                <a:srgbClr val="ABC2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问题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上箭头 11"/>
            <p:cNvSpPr/>
            <p:nvPr/>
          </p:nvSpPr>
          <p:spPr>
            <a:xfrm rot="3240000">
              <a:off x="2803" y="1853"/>
              <a:ext cx="427" cy="1615"/>
            </a:xfrm>
            <a:prstGeom prst="upArrow">
              <a:avLst/>
            </a:prstGeom>
            <a:solidFill>
              <a:srgbClr val="4C82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上箭头 15"/>
            <p:cNvSpPr/>
            <p:nvPr/>
          </p:nvSpPr>
          <p:spPr>
            <a:xfrm rot="7080000">
              <a:off x="2871" y="3451"/>
              <a:ext cx="427" cy="1615"/>
            </a:xfrm>
            <a:prstGeom prst="upArrow">
              <a:avLst/>
            </a:prstGeom>
            <a:solidFill>
              <a:srgbClr val="4C82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632" y="1254"/>
              <a:ext cx="2581" cy="1194"/>
            </a:xfrm>
            <a:prstGeom prst="ellipse">
              <a:avLst/>
            </a:prstGeom>
            <a:solidFill>
              <a:srgbClr val="ACCA83"/>
            </a:solidFill>
            <a:ln>
              <a:solidFill>
                <a:srgbClr val="ABC2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漏检测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877175" y="4690745"/>
            <a:ext cx="4126230" cy="1967865"/>
            <a:chOff x="357" y="6853"/>
            <a:chExt cx="6498" cy="3099"/>
          </a:xfrm>
        </p:grpSpPr>
        <p:sp>
          <p:nvSpPr>
            <p:cNvPr id="24" name="椭圆 23"/>
            <p:cNvSpPr/>
            <p:nvPr/>
          </p:nvSpPr>
          <p:spPr>
            <a:xfrm>
              <a:off x="357" y="7066"/>
              <a:ext cx="2098" cy="1071"/>
            </a:xfrm>
            <a:prstGeom prst="ellipse">
              <a:avLst/>
            </a:prstGeom>
            <a:solidFill>
              <a:srgbClr val="ACCA83"/>
            </a:solidFill>
            <a:ln>
              <a:solidFill>
                <a:srgbClr val="ABC2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方案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上箭头 24"/>
            <p:cNvSpPr/>
            <p:nvPr/>
          </p:nvSpPr>
          <p:spPr>
            <a:xfrm rot="5400000">
              <a:off x="3159" y="6643"/>
              <a:ext cx="427" cy="1615"/>
            </a:xfrm>
            <a:prstGeom prst="upArrow">
              <a:avLst/>
            </a:prstGeom>
            <a:solidFill>
              <a:srgbClr val="4C82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上箭头 26"/>
            <p:cNvSpPr/>
            <p:nvPr/>
          </p:nvSpPr>
          <p:spPr>
            <a:xfrm rot="5400000">
              <a:off x="3192" y="8385"/>
              <a:ext cx="427" cy="1615"/>
            </a:xfrm>
            <a:prstGeom prst="upArrow">
              <a:avLst/>
            </a:prstGeom>
            <a:solidFill>
              <a:srgbClr val="4C82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13" y="6853"/>
              <a:ext cx="2581" cy="1194"/>
            </a:xfrm>
            <a:prstGeom prst="ellipse">
              <a:avLst/>
            </a:prstGeom>
            <a:solidFill>
              <a:srgbClr val="ACCA83"/>
            </a:solidFill>
            <a:ln>
              <a:solidFill>
                <a:srgbClr val="ABC2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分割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213" y="8434"/>
              <a:ext cx="2642" cy="1518"/>
            </a:xfrm>
            <a:prstGeom prst="ellipse">
              <a:avLst/>
            </a:prstGeom>
            <a:solidFill>
              <a:srgbClr val="ACCA83"/>
            </a:solidFill>
            <a:ln>
              <a:solidFill>
                <a:srgbClr val="ABC2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提高准确率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" name="动作按钮: 后退或前一项 2">
            <a:hlinkClick r:id="" action="ppaction://hlinkshowjump?jump=previousslide" highlightClick="1"/>
          </p:cNvPr>
          <p:cNvSpPr/>
          <p:nvPr/>
        </p:nvSpPr>
        <p:spPr>
          <a:xfrm>
            <a:off x="140970" y="6236335"/>
            <a:ext cx="910590" cy="575310"/>
          </a:xfrm>
          <a:prstGeom prst="actionButtonBackPrevio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9940290" y="1985645"/>
            <a:ext cx="1638935" cy="758190"/>
          </a:xfrm>
          <a:prstGeom prst="ellipse">
            <a:avLst/>
          </a:prstGeom>
          <a:solidFill>
            <a:srgbClr val="ACCA83"/>
          </a:solidFill>
          <a:ln>
            <a:solidFill>
              <a:srgbClr val="ABC2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错检测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877175" y="5836285"/>
            <a:ext cx="1332230" cy="680085"/>
          </a:xfrm>
          <a:prstGeom prst="ellipse">
            <a:avLst/>
          </a:prstGeom>
          <a:solidFill>
            <a:srgbClr val="ACCA83"/>
          </a:solidFill>
          <a:ln>
            <a:solidFill>
              <a:srgbClr val="ABC29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结果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26125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6290" y="748030"/>
            <a:ext cx="226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瓶颈网络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64150" y="2519045"/>
            <a:ext cx="41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492750" y="2481350"/>
            <a:ext cx="9525" cy="15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492750" y="2584450"/>
            <a:ext cx="0" cy="95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 descr="tmpl71ut5mn(1)"/>
          <p:cNvPicPr>
            <a:picLocks noChangeAspect="1"/>
          </p:cNvPicPr>
          <p:nvPr/>
        </p:nvPicPr>
        <p:blipFill>
          <a:blip r:embed="rId1"/>
          <a:srcRect l="39784"/>
          <a:stretch>
            <a:fillRect/>
          </a:stretch>
        </p:blipFill>
        <p:spPr>
          <a:xfrm>
            <a:off x="3756660" y="1706245"/>
            <a:ext cx="4450715" cy="395605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3237865"/>
            <a:ext cx="3933933" cy="1800225"/>
            <a:chOff x="3917" y="2855"/>
            <a:chExt cx="18110" cy="7059"/>
          </a:xfrm>
        </p:grpSpPr>
        <p:sp>
          <p:nvSpPr>
            <p:cNvPr id="20" name="矩形 19"/>
            <p:cNvSpPr/>
            <p:nvPr/>
          </p:nvSpPr>
          <p:spPr>
            <a:xfrm>
              <a:off x="9600" y="2855"/>
              <a:ext cx="1114" cy="11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740" y="2992"/>
              <a:ext cx="2327" cy="1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3X3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588" y="5026"/>
              <a:ext cx="1720" cy="16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714" y="5089"/>
              <a:ext cx="3119" cy="162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5X5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466" y="7551"/>
              <a:ext cx="2429" cy="22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640" y="7648"/>
              <a:ext cx="2429" cy="22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7X7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878" y="5663"/>
              <a:ext cx="739" cy="6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3618" y="5663"/>
              <a:ext cx="739" cy="6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4357" y="5663"/>
              <a:ext cx="739" cy="67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cxnSp>
          <p:nvCxnSpPr>
            <p:cNvPr id="29" name="连接符: 肘形 20"/>
            <p:cNvCxnSpPr>
              <a:stCxn id="25" idx="3"/>
            </p:cNvCxnSpPr>
            <p:nvPr/>
          </p:nvCxnSpPr>
          <p:spPr>
            <a:xfrm flipV="1">
              <a:off x="12069" y="6336"/>
              <a:ext cx="1962" cy="244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连接符: 肘形 33"/>
            <p:cNvCxnSpPr>
              <a:stCxn id="21" idx="3"/>
              <a:endCxn id="27" idx="0"/>
            </p:cNvCxnSpPr>
            <p:nvPr/>
          </p:nvCxnSpPr>
          <p:spPr>
            <a:xfrm>
              <a:off x="12067" y="3550"/>
              <a:ext cx="1923" cy="211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连接符: 肘形 43"/>
            <p:cNvCxnSpPr>
              <a:endCxn id="20" idx="1"/>
            </p:cNvCxnSpPr>
            <p:nvPr/>
          </p:nvCxnSpPr>
          <p:spPr>
            <a:xfrm flipV="1">
              <a:off x="6046" y="3412"/>
              <a:ext cx="3554" cy="244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连接符: 肘形 45"/>
            <p:cNvCxnSpPr>
              <a:endCxn id="24" idx="1"/>
            </p:cNvCxnSpPr>
            <p:nvPr/>
          </p:nvCxnSpPr>
          <p:spPr>
            <a:xfrm rot="16200000" flipH="1">
              <a:off x="7175" y="6393"/>
              <a:ext cx="2939" cy="164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697" y="5963"/>
              <a:ext cx="1401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连接符: 肘形 57"/>
            <p:cNvCxnSpPr>
              <a:endCxn id="22" idx="1"/>
            </p:cNvCxnSpPr>
            <p:nvPr/>
          </p:nvCxnSpPr>
          <p:spPr>
            <a:xfrm flipV="1">
              <a:off x="7822" y="5837"/>
              <a:ext cx="1767" cy="2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连接符: 肘形 61"/>
            <p:cNvCxnSpPr/>
            <p:nvPr/>
          </p:nvCxnSpPr>
          <p:spPr>
            <a:xfrm flipV="1">
              <a:off x="15047" y="6000"/>
              <a:ext cx="1844" cy="2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3917" y="5165"/>
              <a:ext cx="4241" cy="1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input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7031" y="5310"/>
              <a:ext cx="4996" cy="1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output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8590" y="1851025"/>
            <a:ext cx="3291205" cy="413034"/>
            <a:chOff x="3814" y="4959"/>
            <a:chExt cx="18888" cy="1961"/>
          </a:xfrm>
        </p:grpSpPr>
        <p:sp>
          <p:nvSpPr>
            <p:cNvPr id="31" name="矩形 30"/>
            <p:cNvSpPr/>
            <p:nvPr/>
          </p:nvSpPr>
          <p:spPr>
            <a:xfrm>
              <a:off x="9588" y="5026"/>
              <a:ext cx="1720" cy="1622"/>
            </a:xfrm>
            <a:prstGeom prst="rect">
              <a:avLst/>
            </a:prstGeom>
            <a:solidFill>
              <a:srgbClr val="E2F0D9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758" y="5164"/>
              <a:ext cx="3119" cy="1622"/>
            </a:xfrm>
            <a:prstGeom prst="rect">
              <a:avLst/>
            </a:prstGeom>
            <a:solidFill>
              <a:srgbClr val="E2F0D9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3X3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3813" y="5473"/>
              <a:ext cx="739" cy="6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2192" y="5817"/>
              <a:ext cx="1401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连接符: 肘形 41"/>
            <p:cNvCxnSpPr>
              <a:endCxn id="31" idx="1"/>
            </p:cNvCxnSpPr>
            <p:nvPr/>
          </p:nvCxnSpPr>
          <p:spPr>
            <a:xfrm flipV="1">
              <a:off x="6799" y="5837"/>
              <a:ext cx="2788" cy="21"/>
            </a:xfrm>
            <a:prstGeom prst="bentConnector3">
              <a:avLst>
                <a:gd name="adj1" fmla="val 5003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连接符: 肘形 42"/>
            <p:cNvCxnSpPr/>
            <p:nvPr/>
          </p:nvCxnSpPr>
          <p:spPr>
            <a:xfrm flipV="1">
              <a:off x="13595" y="5772"/>
              <a:ext cx="1844" cy="2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814" y="4959"/>
              <a:ext cx="6390" cy="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input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292" y="5027"/>
              <a:ext cx="6410" cy="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output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</p:grpSp>
      <p:pic>
        <p:nvPicPr>
          <p:cNvPr id="48" name="图片 47" descr="df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1851025"/>
            <a:ext cx="3844925" cy="349631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0358755" y="3989070"/>
            <a:ext cx="1274445" cy="1282065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145905" y="4460240"/>
            <a:ext cx="1627505" cy="73406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437880" y="4371975"/>
            <a:ext cx="1591310" cy="596900"/>
          </a:xfrm>
          <a:prstGeom prst="rect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060180" y="658495"/>
            <a:ext cx="226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预测网络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2015" y="748030"/>
            <a:ext cx="226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骨干网络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02310" y="258445"/>
            <a:ext cx="8296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骨干网络/瓶颈网络/预测网络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9" name="动作按钮: 后退或前一项 58">
            <a:hlinkClick r:id="rId3" action="ppaction://hlinksldjump"/>
          </p:cNvPr>
          <p:cNvSpPr/>
          <p:nvPr/>
        </p:nvSpPr>
        <p:spPr>
          <a:xfrm>
            <a:off x="350520" y="5366385"/>
            <a:ext cx="995680" cy="720090"/>
          </a:xfrm>
          <a:prstGeom prst="actionButtonBackPrevio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0"/>
          <p:cNvSpPr>
            <a:spLocks noChangeShapeType="1"/>
          </p:cNvSpPr>
          <p:nvPr/>
        </p:nvSpPr>
        <p:spPr bwMode="auto">
          <a:xfrm rot="4020000" flipH="1" flipV="1">
            <a:off x="5686425" y="1712595"/>
            <a:ext cx="668020" cy="282575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32130" y="281940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133" y="258433"/>
            <a:ext cx="461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硬件实现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34082" y="281940"/>
            <a:ext cx="5080238" cy="70788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0AD47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TensorRT </a:t>
            </a:r>
            <a:r>
              <a:rPr kumimoji="0" lang="zh-CN" altLang="en-US" sz="4000" b="1" i="0" u="none" strike="noStrike" kern="1200" cap="none" spc="0" normalizeH="0" baseline="0" noProof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0AD47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优化与性能</a:t>
            </a:r>
            <a:endParaRPr kumimoji="0" lang="zh-CN" altLang="en-US" sz="4000" b="1" i="0" u="none" strike="noStrike" kern="1200" cap="none" spc="0" normalizeH="0" baseline="0" noProof="0">
              <a:ln w="9525">
                <a:solidFill>
                  <a:prstClr val="white"/>
                </a:solidFill>
                <a:prstDash val="solid"/>
              </a:ln>
              <a:solidFill>
                <a:srgbClr val="70AD47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6" name="Line0"/>
          <p:cNvSpPr>
            <a:spLocks noChangeShapeType="1"/>
          </p:cNvSpPr>
          <p:nvPr/>
        </p:nvSpPr>
        <p:spPr bwMode="auto">
          <a:xfrm flipH="1" flipV="1">
            <a:off x="3411220" y="2118367"/>
            <a:ext cx="1504949" cy="749107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7" name="Line1"/>
          <p:cNvSpPr>
            <a:spLocks noChangeShapeType="1"/>
          </p:cNvSpPr>
          <p:nvPr/>
        </p:nvSpPr>
        <p:spPr bwMode="auto">
          <a:xfrm flipH="1" flipV="1">
            <a:off x="7181852" y="3721179"/>
            <a:ext cx="1474471" cy="722007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headEnd type="oval" w="sm" len="sm"/>
            <a:tailEnd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8" name="Line2"/>
          <p:cNvSpPr>
            <a:spLocks noChangeShapeType="1"/>
          </p:cNvSpPr>
          <p:nvPr/>
        </p:nvSpPr>
        <p:spPr bwMode="auto">
          <a:xfrm flipV="1">
            <a:off x="7151370" y="2118367"/>
            <a:ext cx="1436371" cy="749107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9" name="Line3"/>
          <p:cNvSpPr>
            <a:spLocks noChangeShapeType="1"/>
          </p:cNvSpPr>
          <p:nvPr/>
        </p:nvSpPr>
        <p:spPr bwMode="auto">
          <a:xfrm flipV="1">
            <a:off x="3449323" y="3721179"/>
            <a:ext cx="1487169" cy="747415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  <a:miter lim="800000"/>
            <a:headEnd type="oval" w="sm" len="sm"/>
            <a:tailEnd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0" name="AutoShape1"/>
          <p:cNvSpPr>
            <a:spLocks noChangeArrowheads="1"/>
          </p:cNvSpPr>
          <p:nvPr/>
        </p:nvSpPr>
        <p:spPr bwMode="auto">
          <a:xfrm>
            <a:off x="6984641" y="1617411"/>
            <a:ext cx="672504" cy="67105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1" name="AutoShape2"/>
          <p:cNvSpPr>
            <a:spLocks noChangeArrowheads="1"/>
          </p:cNvSpPr>
          <p:nvPr/>
        </p:nvSpPr>
        <p:spPr bwMode="auto">
          <a:xfrm>
            <a:off x="7561153" y="2951511"/>
            <a:ext cx="670853" cy="671057"/>
          </a:xfrm>
          <a:prstGeom prst="ellipse">
            <a:avLst/>
          </a:prstGeom>
          <a:solidFill>
            <a:srgbClr val="06D85A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2" name="AutoShape3"/>
          <p:cNvSpPr>
            <a:spLocks noChangeArrowheads="1"/>
          </p:cNvSpPr>
          <p:nvPr/>
        </p:nvSpPr>
        <p:spPr bwMode="auto">
          <a:xfrm>
            <a:off x="3835538" y="2951511"/>
            <a:ext cx="670853" cy="671057"/>
          </a:xfrm>
          <a:prstGeom prst="ellipse">
            <a:avLst/>
          </a:prstGeom>
          <a:solidFill>
            <a:srgbClr val="06D85A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3" name="AutoShape4"/>
          <p:cNvSpPr>
            <a:spLocks noChangeArrowheads="1"/>
          </p:cNvSpPr>
          <p:nvPr/>
        </p:nvSpPr>
        <p:spPr bwMode="auto">
          <a:xfrm>
            <a:off x="4380508" y="4214251"/>
            <a:ext cx="670853" cy="671057"/>
          </a:xfrm>
          <a:prstGeom prst="ellipse">
            <a:avLst/>
          </a:prstGeom>
          <a:solidFill>
            <a:srgbClr val="006738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4" name="AutoShape5"/>
          <p:cNvSpPr>
            <a:spLocks noChangeArrowheads="1"/>
          </p:cNvSpPr>
          <p:nvPr/>
        </p:nvSpPr>
        <p:spPr bwMode="auto">
          <a:xfrm>
            <a:off x="6984641" y="4214251"/>
            <a:ext cx="672504" cy="671057"/>
          </a:xfrm>
          <a:prstGeom prst="ellipse">
            <a:avLst/>
          </a:prstGeom>
          <a:solidFill>
            <a:srgbClr val="006738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5" name="AutoShape6"/>
          <p:cNvSpPr>
            <a:spLocks noChangeArrowheads="1"/>
          </p:cNvSpPr>
          <p:nvPr/>
        </p:nvSpPr>
        <p:spPr bwMode="auto">
          <a:xfrm>
            <a:off x="4380508" y="1617411"/>
            <a:ext cx="670853" cy="67105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1" name="Freeform1"/>
          <p:cNvSpPr/>
          <p:nvPr/>
        </p:nvSpPr>
        <p:spPr bwMode="auto">
          <a:xfrm>
            <a:off x="7153178" y="1797570"/>
            <a:ext cx="335427" cy="310736"/>
          </a:xfrm>
          <a:custGeom>
            <a:avLst/>
            <a:gdLst>
              <a:gd name="T0" fmla="*/ 101 w 203"/>
              <a:gd name="T1" fmla="*/ 16 h 188"/>
              <a:gd name="T2" fmla="*/ 95 w 203"/>
              <a:gd name="T3" fmla="*/ 20 h 188"/>
              <a:gd name="T4" fmla="*/ 123 w 203"/>
              <a:gd name="T5" fmla="*/ 76 h 188"/>
              <a:gd name="T6" fmla="*/ 171 w 203"/>
              <a:gd name="T7" fmla="*/ 82 h 188"/>
              <a:gd name="T8" fmla="*/ 135 w 203"/>
              <a:gd name="T9" fmla="*/ 114 h 188"/>
              <a:gd name="T10" fmla="*/ 143 w 203"/>
              <a:gd name="T11" fmla="*/ 162 h 188"/>
              <a:gd name="T12" fmla="*/ 101 w 203"/>
              <a:gd name="T13" fmla="*/ 140 h 188"/>
              <a:gd name="T14" fmla="*/ 60 w 203"/>
              <a:gd name="T15" fmla="*/ 162 h 188"/>
              <a:gd name="T16" fmla="*/ 68 w 203"/>
              <a:gd name="T17" fmla="*/ 114 h 188"/>
              <a:gd name="T18" fmla="*/ 32 w 203"/>
              <a:gd name="T19" fmla="*/ 82 h 188"/>
              <a:gd name="T20" fmla="*/ 80 w 203"/>
              <a:gd name="T21" fmla="*/ 76 h 188"/>
              <a:gd name="T22" fmla="*/ 107 w 203"/>
              <a:gd name="T23" fmla="*/ 20 h 188"/>
              <a:gd name="T24" fmla="*/ 101 w 203"/>
              <a:gd name="T25" fmla="*/ 16 h 188"/>
              <a:gd name="T26" fmla="*/ 95 w 203"/>
              <a:gd name="T27" fmla="*/ 20 h 188"/>
              <a:gd name="T28" fmla="*/ 101 w 203"/>
              <a:gd name="T29" fmla="*/ 16 h 188"/>
              <a:gd name="T30" fmla="*/ 95 w 203"/>
              <a:gd name="T31" fmla="*/ 14 h 188"/>
              <a:gd name="T32" fmla="*/ 70 w 203"/>
              <a:gd name="T33" fmla="*/ 62 h 188"/>
              <a:gd name="T34" fmla="*/ 0 w 203"/>
              <a:gd name="T35" fmla="*/ 72 h 188"/>
              <a:gd name="T36" fmla="*/ 52 w 203"/>
              <a:gd name="T37" fmla="*/ 120 h 188"/>
              <a:gd name="T38" fmla="*/ 40 w 203"/>
              <a:gd name="T39" fmla="*/ 188 h 188"/>
              <a:gd name="T40" fmla="*/ 101 w 203"/>
              <a:gd name="T41" fmla="*/ 156 h 188"/>
              <a:gd name="T42" fmla="*/ 163 w 203"/>
              <a:gd name="T43" fmla="*/ 188 h 188"/>
              <a:gd name="T44" fmla="*/ 151 w 203"/>
              <a:gd name="T45" fmla="*/ 120 h 188"/>
              <a:gd name="T46" fmla="*/ 203 w 203"/>
              <a:gd name="T47" fmla="*/ 72 h 188"/>
              <a:gd name="T48" fmla="*/ 133 w 203"/>
              <a:gd name="T49" fmla="*/ 62 h 188"/>
              <a:gd name="T50" fmla="*/ 101 w 203"/>
              <a:gd name="T51" fmla="*/ 0 h 188"/>
              <a:gd name="T52" fmla="*/ 95 w 203"/>
              <a:gd name="T53" fmla="*/ 14 h 188"/>
              <a:gd name="T54" fmla="*/ 101 w 203"/>
              <a:gd name="T55" fmla="*/ 1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" h="188">
                <a:moveTo>
                  <a:pt x="101" y="16"/>
                </a:moveTo>
                <a:lnTo>
                  <a:pt x="95" y="20"/>
                </a:lnTo>
                <a:lnTo>
                  <a:pt x="123" y="76"/>
                </a:lnTo>
                <a:lnTo>
                  <a:pt x="171" y="82"/>
                </a:lnTo>
                <a:lnTo>
                  <a:pt x="135" y="114"/>
                </a:lnTo>
                <a:lnTo>
                  <a:pt x="143" y="162"/>
                </a:lnTo>
                <a:lnTo>
                  <a:pt x="101" y="140"/>
                </a:lnTo>
                <a:lnTo>
                  <a:pt x="60" y="162"/>
                </a:lnTo>
                <a:lnTo>
                  <a:pt x="68" y="114"/>
                </a:lnTo>
                <a:lnTo>
                  <a:pt x="32" y="82"/>
                </a:lnTo>
                <a:lnTo>
                  <a:pt x="80" y="76"/>
                </a:lnTo>
                <a:lnTo>
                  <a:pt x="107" y="20"/>
                </a:lnTo>
                <a:lnTo>
                  <a:pt x="101" y="16"/>
                </a:lnTo>
                <a:lnTo>
                  <a:pt x="95" y="20"/>
                </a:lnTo>
                <a:lnTo>
                  <a:pt x="101" y="16"/>
                </a:lnTo>
                <a:lnTo>
                  <a:pt x="95" y="14"/>
                </a:lnTo>
                <a:lnTo>
                  <a:pt x="70" y="62"/>
                </a:lnTo>
                <a:lnTo>
                  <a:pt x="0" y="72"/>
                </a:lnTo>
                <a:lnTo>
                  <a:pt x="52" y="120"/>
                </a:lnTo>
                <a:lnTo>
                  <a:pt x="40" y="188"/>
                </a:lnTo>
                <a:lnTo>
                  <a:pt x="101" y="156"/>
                </a:lnTo>
                <a:lnTo>
                  <a:pt x="163" y="188"/>
                </a:lnTo>
                <a:lnTo>
                  <a:pt x="151" y="120"/>
                </a:lnTo>
                <a:lnTo>
                  <a:pt x="203" y="72"/>
                </a:lnTo>
                <a:lnTo>
                  <a:pt x="133" y="62"/>
                </a:lnTo>
                <a:lnTo>
                  <a:pt x="101" y="0"/>
                </a:lnTo>
                <a:lnTo>
                  <a:pt x="95" y="14"/>
                </a:lnTo>
                <a:lnTo>
                  <a:pt x="101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2" name="Freeform2"/>
          <p:cNvSpPr/>
          <p:nvPr/>
        </p:nvSpPr>
        <p:spPr bwMode="auto">
          <a:xfrm>
            <a:off x="4745830" y="1916576"/>
            <a:ext cx="127230" cy="125617"/>
          </a:xfrm>
          <a:custGeom>
            <a:avLst/>
            <a:gdLst>
              <a:gd name="T0" fmla="*/ 33 w 39"/>
              <a:gd name="T1" fmla="*/ 13 h 38"/>
              <a:gd name="T2" fmla="*/ 25 w 39"/>
              <a:gd name="T3" fmla="*/ 13 h 38"/>
              <a:gd name="T4" fmla="*/ 25 w 39"/>
              <a:gd name="T5" fmla="*/ 6 h 38"/>
              <a:gd name="T6" fmla="*/ 19 w 39"/>
              <a:gd name="T7" fmla="*/ 0 h 38"/>
              <a:gd name="T8" fmla="*/ 13 w 39"/>
              <a:gd name="T9" fmla="*/ 6 h 38"/>
              <a:gd name="T10" fmla="*/ 13 w 39"/>
              <a:gd name="T11" fmla="*/ 13 h 38"/>
              <a:gd name="T12" fmla="*/ 6 w 39"/>
              <a:gd name="T13" fmla="*/ 13 h 38"/>
              <a:gd name="T14" fmla="*/ 0 w 39"/>
              <a:gd name="T15" fmla="*/ 19 h 38"/>
              <a:gd name="T16" fmla="*/ 6 w 39"/>
              <a:gd name="T17" fmla="*/ 25 h 38"/>
              <a:gd name="T18" fmla="*/ 13 w 39"/>
              <a:gd name="T19" fmla="*/ 25 h 38"/>
              <a:gd name="T20" fmla="*/ 13 w 39"/>
              <a:gd name="T21" fmla="*/ 32 h 38"/>
              <a:gd name="T22" fmla="*/ 19 w 39"/>
              <a:gd name="T23" fmla="*/ 38 h 38"/>
              <a:gd name="T24" fmla="*/ 25 w 39"/>
              <a:gd name="T25" fmla="*/ 32 h 38"/>
              <a:gd name="T26" fmla="*/ 25 w 39"/>
              <a:gd name="T27" fmla="*/ 25 h 38"/>
              <a:gd name="T28" fmla="*/ 33 w 39"/>
              <a:gd name="T29" fmla="*/ 25 h 38"/>
              <a:gd name="T30" fmla="*/ 39 w 39"/>
              <a:gd name="T31" fmla="*/ 19 h 38"/>
              <a:gd name="T32" fmla="*/ 33 w 39"/>
              <a:gd name="T33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" h="38">
                <a:moveTo>
                  <a:pt x="33" y="13"/>
                </a:moveTo>
                <a:cubicBezTo>
                  <a:pt x="25" y="13"/>
                  <a:pt x="25" y="13"/>
                  <a:pt x="25" y="13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3"/>
                  <a:pt x="23" y="0"/>
                  <a:pt x="19" y="0"/>
                </a:cubicBezTo>
                <a:cubicBezTo>
                  <a:pt x="16" y="0"/>
                  <a:pt x="13" y="3"/>
                  <a:pt x="13" y="6"/>
                </a:cubicBezTo>
                <a:cubicBezTo>
                  <a:pt x="13" y="13"/>
                  <a:pt x="13" y="13"/>
                  <a:pt x="13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6"/>
                  <a:pt x="0" y="19"/>
                </a:cubicBezTo>
                <a:cubicBezTo>
                  <a:pt x="0" y="22"/>
                  <a:pt x="2" y="25"/>
                  <a:pt x="6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6"/>
                  <a:pt x="16" y="38"/>
                  <a:pt x="19" y="38"/>
                </a:cubicBezTo>
                <a:cubicBezTo>
                  <a:pt x="23" y="38"/>
                  <a:pt x="25" y="36"/>
                  <a:pt x="25" y="32"/>
                </a:cubicBezTo>
                <a:cubicBezTo>
                  <a:pt x="25" y="25"/>
                  <a:pt x="25" y="25"/>
                  <a:pt x="25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6" y="25"/>
                  <a:pt x="39" y="22"/>
                  <a:pt x="39" y="19"/>
                </a:cubicBezTo>
                <a:cubicBezTo>
                  <a:pt x="39" y="16"/>
                  <a:pt x="36" y="13"/>
                  <a:pt x="33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3" name="AutoShape7"/>
          <p:cNvSpPr>
            <a:spLocks noChangeArrowheads="1"/>
          </p:cNvSpPr>
          <p:nvPr/>
        </p:nvSpPr>
        <p:spPr bwMode="auto">
          <a:xfrm>
            <a:off x="4649995" y="1824016"/>
            <a:ext cx="102445" cy="9917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4" name="Freeform3"/>
          <p:cNvSpPr/>
          <p:nvPr/>
        </p:nvSpPr>
        <p:spPr bwMode="auto">
          <a:xfrm>
            <a:off x="4600425" y="1936410"/>
            <a:ext cx="201585" cy="145451"/>
          </a:xfrm>
          <a:custGeom>
            <a:avLst/>
            <a:gdLst>
              <a:gd name="T0" fmla="*/ 49 w 61"/>
              <a:gd name="T1" fmla="*/ 25 h 44"/>
              <a:gd name="T2" fmla="*/ 35 w 61"/>
              <a:gd name="T3" fmla="*/ 13 h 44"/>
              <a:gd name="T4" fmla="*/ 43 w 61"/>
              <a:gd name="T5" fmla="*/ 4 h 44"/>
              <a:gd name="T6" fmla="*/ 31 w 61"/>
              <a:gd name="T7" fmla="*/ 0 h 44"/>
              <a:gd name="T8" fmla="*/ 0 w 61"/>
              <a:gd name="T9" fmla="*/ 42 h 44"/>
              <a:gd name="T10" fmla="*/ 0 w 61"/>
              <a:gd name="T11" fmla="*/ 44 h 44"/>
              <a:gd name="T12" fmla="*/ 61 w 61"/>
              <a:gd name="T13" fmla="*/ 44 h 44"/>
              <a:gd name="T14" fmla="*/ 61 w 61"/>
              <a:gd name="T15" fmla="*/ 42 h 44"/>
              <a:gd name="T16" fmla="*/ 61 w 61"/>
              <a:gd name="T17" fmla="*/ 39 h 44"/>
              <a:gd name="T18" fmla="*/ 49 w 61"/>
              <a:gd name="T19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44">
                <a:moveTo>
                  <a:pt x="49" y="25"/>
                </a:moveTo>
                <a:cubicBezTo>
                  <a:pt x="49" y="25"/>
                  <a:pt x="34" y="27"/>
                  <a:pt x="35" y="13"/>
                </a:cubicBezTo>
                <a:cubicBezTo>
                  <a:pt x="36" y="8"/>
                  <a:pt x="40" y="5"/>
                  <a:pt x="43" y="4"/>
                </a:cubicBezTo>
                <a:cubicBezTo>
                  <a:pt x="40" y="2"/>
                  <a:pt x="35" y="0"/>
                  <a:pt x="31" y="0"/>
                </a:cubicBezTo>
                <a:cubicBezTo>
                  <a:pt x="14" y="0"/>
                  <a:pt x="0" y="19"/>
                  <a:pt x="0" y="42"/>
                </a:cubicBezTo>
                <a:cubicBezTo>
                  <a:pt x="0" y="43"/>
                  <a:pt x="0" y="43"/>
                  <a:pt x="0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43"/>
                  <a:pt x="61" y="43"/>
                  <a:pt x="61" y="42"/>
                </a:cubicBezTo>
                <a:cubicBezTo>
                  <a:pt x="61" y="41"/>
                  <a:pt x="61" y="40"/>
                  <a:pt x="61" y="39"/>
                </a:cubicBezTo>
                <a:cubicBezTo>
                  <a:pt x="57" y="39"/>
                  <a:pt x="48" y="37"/>
                  <a:pt x="49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5" name="Freeform4"/>
          <p:cNvSpPr/>
          <p:nvPr/>
        </p:nvSpPr>
        <p:spPr bwMode="auto">
          <a:xfrm>
            <a:off x="4050678" y="3148202"/>
            <a:ext cx="224717" cy="277677"/>
          </a:xfrm>
          <a:custGeom>
            <a:avLst/>
            <a:gdLst>
              <a:gd name="T0" fmla="*/ 67 w 68"/>
              <a:gd name="T1" fmla="*/ 56 h 84"/>
              <a:gd name="T2" fmla="*/ 68 w 68"/>
              <a:gd name="T3" fmla="*/ 56 h 84"/>
              <a:gd name="T4" fmla="*/ 68 w 68"/>
              <a:gd name="T5" fmla="*/ 21 h 84"/>
              <a:gd name="T6" fmla="*/ 63 w 68"/>
              <a:gd name="T7" fmla="*/ 16 h 84"/>
              <a:gd name="T8" fmla="*/ 59 w 68"/>
              <a:gd name="T9" fmla="*/ 21 h 84"/>
              <a:gd name="T10" fmla="*/ 59 w 68"/>
              <a:gd name="T11" fmla="*/ 40 h 84"/>
              <a:gd name="T12" fmla="*/ 54 w 68"/>
              <a:gd name="T13" fmla="*/ 36 h 84"/>
              <a:gd name="T14" fmla="*/ 54 w 68"/>
              <a:gd name="T15" fmla="*/ 6 h 84"/>
              <a:gd name="T16" fmla="*/ 49 w 68"/>
              <a:gd name="T17" fmla="*/ 0 h 84"/>
              <a:gd name="T18" fmla="*/ 44 w 68"/>
              <a:gd name="T19" fmla="*/ 6 h 84"/>
              <a:gd name="T20" fmla="*/ 44 w 68"/>
              <a:gd name="T21" fmla="*/ 33 h 84"/>
              <a:gd name="T22" fmla="*/ 42 w 68"/>
              <a:gd name="T23" fmla="*/ 33 h 84"/>
              <a:gd name="T24" fmla="*/ 40 w 68"/>
              <a:gd name="T25" fmla="*/ 33 h 84"/>
              <a:gd name="T26" fmla="*/ 40 w 68"/>
              <a:gd name="T27" fmla="*/ 6 h 84"/>
              <a:gd name="T28" fmla="*/ 36 w 68"/>
              <a:gd name="T29" fmla="*/ 0 h 84"/>
              <a:gd name="T30" fmla="*/ 31 w 68"/>
              <a:gd name="T31" fmla="*/ 5 h 84"/>
              <a:gd name="T32" fmla="*/ 31 w 68"/>
              <a:gd name="T33" fmla="*/ 35 h 84"/>
              <a:gd name="T34" fmla="*/ 26 w 68"/>
              <a:gd name="T35" fmla="*/ 38 h 84"/>
              <a:gd name="T36" fmla="*/ 26 w 68"/>
              <a:gd name="T37" fmla="*/ 19 h 84"/>
              <a:gd name="T38" fmla="*/ 22 w 68"/>
              <a:gd name="T39" fmla="*/ 13 h 84"/>
              <a:gd name="T40" fmla="*/ 18 w 68"/>
              <a:gd name="T41" fmla="*/ 19 h 84"/>
              <a:gd name="T42" fmla="*/ 18 w 68"/>
              <a:gd name="T43" fmla="*/ 53 h 84"/>
              <a:gd name="T44" fmla="*/ 12 w 68"/>
              <a:gd name="T45" fmla="*/ 47 h 84"/>
              <a:gd name="T46" fmla="*/ 2 w 68"/>
              <a:gd name="T47" fmla="*/ 47 h 84"/>
              <a:gd name="T48" fmla="*/ 2 w 68"/>
              <a:gd name="T49" fmla="*/ 56 h 84"/>
              <a:gd name="T50" fmla="*/ 22 w 68"/>
              <a:gd name="T51" fmla="*/ 75 h 84"/>
              <a:gd name="T52" fmla="*/ 23 w 68"/>
              <a:gd name="T53" fmla="*/ 76 h 84"/>
              <a:gd name="T54" fmla="*/ 42 w 68"/>
              <a:gd name="T55" fmla="*/ 84 h 84"/>
              <a:gd name="T56" fmla="*/ 68 w 68"/>
              <a:gd name="T57" fmla="*/ 59 h 84"/>
              <a:gd name="T58" fmla="*/ 67 w 68"/>
              <a:gd name="T59" fmla="*/ 5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" h="84">
                <a:moveTo>
                  <a:pt x="67" y="56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6" y="16"/>
                  <a:pt x="63" y="16"/>
                </a:cubicBezTo>
                <a:cubicBezTo>
                  <a:pt x="60" y="16"/>
                  <a:pt x="59" y="18"/>
                  <a:pt x="59" y="21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39"/>
                  <a:pt x="56" y="37"/>
                  <a:pt x="54" y="3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2"/>
                  <a:pt x="52" y="0"/>
                  <a:pt x="49" y="0"/>
                </a:cubicBezTo>
                <a:cubicBezTo>
                  <a:pt x="47" y="0"/>
                  <a:pt x="44" y="2"/>
                  <a:pt x="44" y="6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3" y="33"/>
                  <a:pt x="42" y="33"/>
                </a:cubicBezTo>
                <a:cubicBezTo>
                  <a:pt x="41" y="33"/>
                  <a:pt x="41" y="33"/>
                  <a:pt x="40" y="33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2"/>
                  <a:pt x="38" y="0"/>
                  <a:pt x="36" y="0"/>
                </a:cubicBezTo>
                <a:cubicBezTo>
                  <a:pt x="33" y="0"/>
                  <a:pt x="31" y="2"/>
                  <a:pt x="31" y="5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6"/>
                  <a:pt x="28" y="38"/>
                  <a:pt x="26" y="38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5"/>
                  <a:pt x="25" y="13"/>
                  <a:pt x="22" y="13"/>
                </a:cubicBezTo>
                <a:cubicBezTo>
                  <a:pt x="19" y="13"/>
                  <a:pt x="18" y="15"/>
                  <a:pt x="18" y="19"/>
                </a:cubicBezTo>
                <a:cubicBezTo>
                  <a:pt x="18" y="53"/>
                  <a:pt x="18" y="53"/>
                  <a:pt x="18" y="53"/>
                </a:cubicBezTo>
                <a:cubicBezTo>
                  <a:pt x="12" y="47"/>
                  <a:pt x="12" y="47"/>
                  <a:pt x="12" y="47"/>
                </a:cubicBezTo>
                <a:cubicBezTo>
                  <a:pt x="9" y="44"/>
                  <a:pt x="5" y="44"/>
                  <a:pt x="2" y="47"/>
                </a:cubicBezTo>
                <a:cubicBezTo>
                  <a:pt x="0" y="49"/>
                  <a:pt x="0" y="53"/>
                  <a:pt x="2" y="56"/>
                </a:cubicBezTo>
                <a:cubicBezTo>
                  <a:pt x="22" y="75"/>
                  <a:pt x="22" y="75"/>
                  <a:pt x="22" y="75"/>
                </a:cubicBezTo>
                <a:cubicBezTo>
                  <a:pt x="23" y="76"/>
                  <a:pt x="23" y="76"/>
                  <a:pt x="23" y="76"/>
                </a:cubicBezTo>
                <a:cubicBezTo>
                  <a:pt x="28" y="81"/>
                  <a:pt x="34" y="84"/>
                  <a:pt x="42" y="84"/>
                </a:cubicBezTo>
                <a:cubicBezTo>
                  <a:pt x="56" y="84"/>
                  <a:pt x="68" y="72"/>
                  <a:pt x="68" y="59"/>
                </a:cubicBezTo>
                <a:cubicBezTo>
                  <a:pt x="68" y="58"/>
                  <a:pt x="68" y="57"/>
                  <a:pt x="67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6" name="Freeform5"/>
          <p:cNvSpPr/>
          <p:nvPr/>
        </p:nvSpPr>
        <p:spPr bwMode="auto">
          <a:xfrm>
            <a:off x="7311809" y="4577212"/>
            <a:ext cx="36351" cy="82641"/>
          </a:xfrm>
          <a:custGeom>
            <a:avLst/>
            <a:gdLst>
              <a:gd name="T0" fmla="*/ 0 w 22"/>
              <a:gd name="T1" fmla="*/ 12 h 50"/>
              <a:gd name="T2" fmla="*/ 0 w 22"/>
              <a:gd name="T3" fmla="*/ 50 h 50"/>
              <a:gd name="T4" fmla="*/ 22 w 22"/>
              <a:gd name="T5" fmla="*/ 50 h 50"/>
              <a:gd name="T6" fmla="*/ 22 w 22"/>
              <a:gd name="T7" fmla="*/ 0 h 50"/>
              <a:gd name="T8" fmla="*/ 4 w 22"/>
              <a:gd name="T9" fmla="*/ 16 h 50"/>
              <a:gd name="T10" fmla="*/ 0 w 22"/>
              <a:gd name="T11" fmla="*/ 1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50">
                <a:moveTo>
                  <a:pt x="0" y="12"/>
                </a:moveTo>
                <a:lnTo>
                  <a:pt x="0" y="50"/>
                </a:lnTo>
                <a:lnTo>
                  <a:pt x="22" y="50"/>
                </a:lnTo>
                <a:lnTo>
                  <a:pt x="22" y="0"/>
                </a:lnTo>
                <a:lnTo>
                  <a:pt x="4" y="16"/>
                </a:lnTo>
                <a:lnTo>
                  <a:pt x="0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7" name="Freeform6"/>
          <p:cNvSpPr/>
          <p:nvPr/>
        </p:nvSpPr>
        <p:spPr bwMode="auto">
          <a:xfrm>
            <a:off x="7247368" y="4557378"/>
            <a:ext cx="38004" cy="102475"/>
          </a:xfrm>
          <a:custGeom>
            <a:avLst/>
            <a:gdLst>
              <a:gd name="T0" fmla="*/ 0 w 23"/>
              <a:gd name="T1" fmla="*/ 10 h 62"/>
              <a:gd name="T2" fmla="*/ 0 w 23"/>
              <a:gd name="T3" fmla="*/ 62 h 62"/>
              <a:gd name="T4" fmla="*/ 23 w 23"/>
              <a:gd name="T5" fmla="*/ 62 h 62"/>
              <a:gd name="T6" fmla="*/ 23 w 23"/>
              <a:gd name="T7" fmla="*/ 10 h 62"/>
              <a:gd name="T8" fmla="*/ 12 w 23"/>
              <a:gd name="T9" fmla="*/ 0 h 62"/>
              <a:gd name="T10" fmla="*/ 0 w 23"/>
              <a:gd name="T11" fmla="*/ 1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" h="62">
                <a:moveTo>
                  <a:pt x="0" y="10"/>
                </a:moveTo>
                <a:lnTo>
                  <a:pt x="0" y="62"/>
                </a:lnTo>
                <a:lnTo>
                  <a:pt x="23" y="62"/>
                </a:lnTo>
                <a:lnTo>
                  <a:pt x="23" y="10"/>
                </a:lnTo>
                <a:lnTo>
                  <a:pt x="12" y="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8" name="Freeform7"/>
          <p:cNvSpPr/>
          <p:nvPr/>
        </p:nvSpPr>
        <p:spPr bwMode="auto">
          <a:xfrm>
            <a:off x="7184579" y="4597046"/>
            <a:ext cx="36351" cy="62807"/>
          </a:xfrm>
          <a:custGeom>
            <a:avLst/>
            <a:gdLst>
              <a:gd name="T0" fmla="*/ 0 w 22"/>
              <a:gd name="T1" fmla="*/ 38 h 38"/>
              <a:gd name="T2" fmla="*/ 22 w 22"/>
              <a:gd name="T3" fmla="*/ 38 h 38"/>
              <a:gd name="T4" fmla="*/ 22 w 22"/>
              <a:gd name="T5" fmla="*/ 0 h 38"/>
              <a:gd name="T6" fmla="*/ 0 w 22"/>
              <a:gd name="T7" fmla="*/ 18 h 38"/>
              <a:gd name="T8" fmla="*/ 0 w 22"/>
              <a:gd name="T9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38">
                <a:moveTo>
                  <a:pt x="0" y="38"/>
                </a:moveTo>
                <a:lnTo>
                  <a:pt x="22" y="38"/>
                </a:lnTo>
                <a:lnTo>
                  <a:pt x="22" y="0"/>
                </a:lnTo>
                <a:lnTo>
                  <a:pt x="0" y="18"/>
                </a:lnTo>
                <a:lnTo>
                  <a:pt x="0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9" name="Freeform8"/>
          <p:cNvSpPr/>
          <p:nvPr/>
        </p:nvSpPr>
        <p:spPr bwMode="auto">
          <a:xfrm>
            <a:off x="7374598" y="4521016"/>
            <a:ext cx="39656" cy="138837"/>
          </a:xfrm>
          <a:custGeom>
            <a:avLst/>
            <a:gdLst>
              <a:gd name="T0" fmla="*/ 0 w 24"/>
              <a:gd name="T1" fmla="*/ 84 h 84"/>
              <a:gd name="T2" fmla="*/ 24 w 24"/>
              <a:gd name="T3" fmla="*/ 84 h 84"/>
              <a:gd name="T4" fmla="*/ 24 w 24"/>
              <a:gd name="T5" fmla="*/ 0 h 84"/>
              <a:gd name="T6" fmla="*/ 0 w 24"/>
              <a:gd name="T7" fmla="*/ 20 h 84"/>
              <a:gd name="T8" fmla="*/ 0 w 24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84">
                <a:moveTo>
                  <a:pt x="0" y="84"/>
                </a:moveTo>
                <a:lnTo>
                  <a:pt x="24" y="84"/>
                </a:lnTo>
                <a:lnTo>
                  <a:pt x="24" y="0"/>
                </a:lnTo>
                <a:lnTo>
                  <a:pt x="0" y="2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0" name="Freeform9"/>
          <p:cNvSpPr/>
          <p:nvPr/>
        </p:nvSpPr>
        <p:spPr bwMode="auto">
          <a:xfrm>
            <a:off x="7184579" y="4451597"/>
            <a:ext cx="252808" cy="152060"/>
          </a:xfrm>
          <a:custGeom>
            <a:avLst/>
            <a:gdLst>
              <a:gd name="T0" fmla="*/ 109 w 153"/>
              <a:gd name="T1" fmla="*/ 0 h 92"/>
              <a:gd name="T2" fmla="*/ 129 w 153"/>
              <a:gd name="T3" fmla="*/ 18 h 92"/>
              <a:gd name="T4" fmla="*/ 81 w 153"/>
              <a:gd name="T5" fmla="*/ 60 h 92"/>
              <a:gd name="T6" fmla="*/ 50 w 153"/>
              <a:gd name="T7" fmla="*/ 32 h 92"/>
              <a:gd name="T8" fmla="*/ 0 w 153"/>
              <a:gd name="T9" fmla="*/ 74 h 92"/>
              <a:gd name="T10" fmla="*/ 0 w 153"/>
              <a:gd name="T11" fmla="*/ 92 h 92"/>
              <a:gd name="T12" fmla="*/ 50 w 153"/>
              <a:gd name="T13" fmla="*/ 50 h 92"/>
              <a:gd name="T14" fmla="*/ 81 w 153"/>
              <a:gd name="T15" fmla="*/ 78 h 92"/>
              <a:gd name="T16" fmla="*/ 139 w 153"/>
              <a:gd name="T17" fmla="*/ 28 h 92"/>
              <a:gd name="T18" fmla="*/ 153 w 153"/>
              <a:gd name="T19" fmla="*/ 44 h 92"/>
              <a:gd name="T20" fmla="*/ 153 w 153"/>
              <a:gd name="T21" fmla="*/ 0 h 92"/>
              <a:gd name="T22" fmla="*/ 109 w 153"/>
              <a:gd name="T2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3" h="92">
                <a:moveTo>
                  <a:pt x="109" y="0"/>
                </a:moveTo>
                <a:lnTo>
                  <a:pt x="129" y="18"/>
                </a:lnTo>
                <a:lnTo>
                  <a:pt x="81" y="60"/>
                </a:lnTo>
                <a:lnTo>
                  <a:pt x="50" y="32"/>
                </a:lnTo>
                <a:lnTo>
                  <a:pt x="0" y="74"/>
                </a:lnTo>
                <a:lnTo>
                  <a:pt x="0" y="92"/>
                </a:lnTo>
                <a:lnTo>
                  <a:pt x="50" y="50"/>
                </a:lnTo>
                <a:lnTo>
                  <a:pt x="81" y="78"/>
                </a:lnTo>
                <a:lnTo>
                  <a:pt x="139" y="28"/>
                </a:lnTo>
                <a:lnTo>
                  <a:pt x="153" y="44"/>
                </a:lnTo>
                <a:lnTo>
                  <a:pt x="153" y="0"/>
                </a:lnTo>
                <a:lnTo>
                  <a:pt x="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1" name="Freeform10"/>
          <p:cNvSpPr>
            <a:spLocks noEditPoints="1"/>
          </p:cNvSpPr>
          <p:nvPr/>
        </p:nvSpPr>
        <p:spPr bwMode="auto">
          <a:xfrm>
            <a:off x="4542762" y="4409439"/>
            <a:ext cx="256399" cy="256191"/>
          </a:xfrm>
          <a:custGeom>
            <a:avLst/>
            <a:gdLst>
              <a:gd name="T0" fmla="*/ 52 w 62"/>
              <a:gd name="T1" fmla="*/ 42 h 62"/>
              <a:gd name="T2" fmla="*/ 61 w 62"/>
              <a:gd name="T3" fmla="*/ 43 h 62"/>
              <a:gd name="T4" fmla="*/ 62 w 62"/>
              <a:gd name="T5" fmla="*/ 24 h 62"/>
              <a:gd name="T6" fmla="*/ 54 w 62"/>
              <a:gd name="T7" fmla="*/ 24 h 62"/>
              <a:gd name="T8" fmla="*/ 52 w 62"/>
              <a:gd name="T9" fmla="*/ 20 h 62"/>
              <a:gd name="T10" fmla="*/ 51 w 62"/>
              <a:gd name="T11" fmla="*/ 18 h 62"/>
              <a:gd name="T12" fmla="*/ 56 w 62"/>
              <a:gd name="T13" fmla="*/ 12 h 62"/>
              <a:gd name="T14" fmla="*/ 40 w 62"/>
              <a:gd name="T15" fmla="*/ 2 h 62"/>
              <a:gd name="T16" fmla="*/ 36 w 62"/>
              <a:gd name="T17" fmla="*/ 8 h 62"/>
              <a:gd name="T18" fmla="*/ 29 w 62"/>
              <a:gd name="T19" fmla="*/ 7 h 62"/>
              <a:gd name="T20" fmla="*/ 26 w 62"/>
              <a:gd name="T21" fmla="*/ 0 h 62"/>
              <a:gd name="T22" fmla="*/ 9 w 62"/>
              <a:gd name="T23" fmla="*/ 9 h 62"/>
              <a:gd name="T24" fmla="*/ 12 w 62"/>
              <a:gd name="T25" fmla="*/ 15 h 62"/>
              <a:gd name="T26" fmla="*/ 9 w 62"/>
              <a:gd name="T27" fmla="*/ 21 h 62"/>
              <a:gd name="T28" fmla="*/ 1 w 62"/>
              <a:gd name="T29" fmla="*/ 20 h 62"/>
              <a:gd name="T30" fmla="*/ 0 w 62"/>
              <a:gd name="T31" fmla="*/ 39 h 62"/>
              <a:gd name="T32" fmla="*/ 8 w 62"/>
              <a:gd name="T33" fmla="*/ 39 h 62"/>
              <a:gd name="T34" fmla="*/ 9 w 62"/>
              <a:gd name="T35" fmla="*/ 42 h 62"/>
              <a:gd name="T36" fmla="*/ 11 w 62"/>
              <a:gd name="T37" fmla="*/ 45 h 62"/>
              <a:gd name="T38" fmla="*/ 6 w 62"/>
              <a:gd name="T39" fmla="*/ 51 h 62"/>
              <a:gd name="T40" fmla="*/ 22 w 62"/>
              <a:gd name="T41" fmla="*/ 61 h 62"/>
              <a:gd name="T42" fmla="*/ 26 w 62"/>
              <a:gd name="T43" fmla="*/ 55 h 62"/>
              <a:gd name="T44" fmla="*/ 32 w 62"/>
              <a:gd name="T45" fmla="*/ 55 h 62"/>
              <a:gd name="T46" fmla="*/ 36 w 62"/>
              <a:gd name="T47" fmla="*/ 62 h 62"/>
              <a:gd name="T48" fmla="*/ 53 w 62"/>
              <a:gd name="T49" fmla="*/ 54 h 62"/>
              <a:gd name="T50" fmla="*/ 49 w 62"/>
              <a:gd name="T51" fmla="*/ 47 h 62"/>
              <a:gd name="T52" fmla="*/ 52 w 62"/>
              <a:gd name="T53" fmla="*/ 42 h 62"/>
              <a:gd name="T54" fmla="*/ 35 w 62"/>
              <a:gd name="T55" fmla="*/ 40 h 62"/>
              <a:gd name="T56" fmla="*/ 22 w 62"/>
              <a:gd name="T57" fmla="*/ 36 h 62"/>
              <a:gd name="T58" fmla="*/ 26 w 62"/>
              <a:gd name="T59" fmla="*/ 22 h 62"/>
              <a:gd name="T60" fmla="*/ 40 w 62"/>
              <a:gd name="T61" fmla="*/ 27 h 62"/>
              <a:gd name="T62" fmla="*/ 35 w 62"/>
              <a:gd name="T63" fmla="*/ 4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2" h="62">
                <a:moveTo>
                  <a:pt x="52" y="42"/>
                </a:moveTo>
                <a:cubicBezTo>
                  <a:pt x="61" y="43"/>
                  <a:pt x="61" y="43"/>
                  <a:pt x="61" y="43"/>
                </a:cubicBezTo>
                <a:cubicBezTo>
                  <a:pt x="62" y="24"/>
                  <a:pt x="62" y="24"/>
                  <a:pt x="62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3" y="23"/>
                  <a:pt x="53" y="21"/>
                  <a:pt x="52" y="20"/>
                </a:cubicBezTo>
                <a:cubicBezTo>
                  <a:pt x="52" y="20"/>
                  <a:pt x="52" y="19"/>
                  <a:pt x="51" y="18"/>
                </a:cubicBezTo>
                <a:cubicBezTo>
                  <a:pt x="56" y="12"/>
                  <a:pt x="56" y="12"/>
                  <a:pt x="56" y="12"/>
                </a:cubicBezTo>
                <a:cubicBezTo>
                  <a:pt x="40" y="2"/>
                  <a:pt x="40" y="2"/>
                  <a:pt x="40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4" y="7"/>
                  <a:pt x="32" y="7"/>
                  <a:pt x="29" y="7"/>
                </a:cubicBezTo>
                <a:cubicBezTo>
                  <a:pt x="26" y="0"/>
                  <a:pt x="26" y="0"/>
                  <a:pt x="26" y="0"/>
                </a:cubicBezTo>
                <a:cubicBezTo>
                  <a:pt x="9" y="9"/>
                  <a:pt x="9" y="9"/>
                  <a:pt x="9" y="9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7"/>
                  <a:pt x="10" y="19"/>
                  <a:pt x="9" y="21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39"/>
                  <a:pt x="0" y="39"/>
                  <a:pt x="0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40"/>
                  <a:pt x="8" y="41"/>
                  <a:pt x="9" y="42"/>
                </a:cubicBezTo>
                <a:cubicBezTo>
                  <a:pt x="9" y="43"/>
                  <a:pt x="10" y="44"/>
                  <a:pt x="11" y="45"/>
                </a:cubicBezTo>
                <a:cubicBezTo>
                  <a:pt x="6" y="51"/>
                  <a:pt x="6" y="51"/>
                  <a:pt x="6" y="51"/>
                </a:cubicBezTo>
                <a:cubicBezTo>
                  <a:pt x="22" y="61"/>
                  <a:pt x="22" y="61"/>
                  <a:pt x="22" y="61"/>
                </a:cubicBezTo>
                <a:cubicBezTo>
                  <a:pt x="26" y="55"/>
                  <a:pt x="26" y="55"/>
                  <a:pt x="26" y="55"/>
                </a:cubicBezTo>
                <a:cubicBezTo>
                  <a:pt x="28" y="55"/>
                  <a:pt x="30" y="55"/>
                  <a:pt x="32" y="55"/>
                </a:cubicBezTo>
                <a:cubicBezTo>
                  <a:pt x="36" y="62"/>
                  <a:pt x="36" y="62"/>
                  <a:pt x="36" y="62"/>
                </a:cubicBezTo>
                <a:cubicBezTo>
                  <a:pt x="53" y="54"/>
                  <a:pt x="53" y="54"/>
                  <a:pt x="53" y="54"/>
                </a:cubicBezTo>
                <a:cubicBezTo>
                  <a:pt x="49" y="47"/>
                  <a:pt x="49" y="47"/>
                  <a:pt x="49" y="47"/>
                </a:cubicBezTo>
                <a:cubicBezTo>
                  <a:pt x="50" y="45"/>
                  <a:pt x="51" y="44"/>
                  <a:pt x="52" y="42"/>
                </a:cubicBezTo>
                <a:close/>
                <a:moveTo>
                  <a:pt x="35" y="40"/>
                </a:moveTo>
                <a:cubicBezTo>
                  <a:pt x="30" y="42"/>
                  <a:pt x="24" y="40"/>
                  <a:pt x="22" y="36"/>
                </a:cubicBezTo>
                <a:cubicBezTo>
                  <a:pt x="19" y="31"/>
                  <a:pt x="21" y="25"/>
                  <a:pt x="26" y="22"/>
                </a:cubicBezTo>
                <a:cubicBezTo>
                  <a:pt x="31" y="20"/>
                  <a:pt x="37" y="22"/>
                  <a:pt x="40" y="27"/>
                </a:cubicBezTo>
                <a:cubicBezTo>
                  <a:pt x="42" y="32"/>
                  <a:pt x="40" y="37"/>
                  <a:pt x="35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2" name="Freeform11"/>
          <p:cNvSpPr>
            <a:spLocks noEditPoints="1"/>
          </p:cNvSpPr>
          <p:nvPr/>
        </p:nvSpPr>
        <p:spPr bwMode="auto">
          <a:xfrm>
            <a:off x="4778484" y="4603648"/>
            <a:ext cx="134403" cy="128096"/>
          </a:xfrm>
          <a:custGeom>
            <a:avLst/>
            <a:gdLst>
              <a:gd name="T0" fmla="*/ 29 w 33"/>
              <a:gd name="T1" fmla="*/ 16 h 31"/>
              <a:gd name="T2" fmla="*/ 33 w 33"/>
              <a:gd name="T3" fmla="*/ 14 h 31"/>
              <a:gd name="T4" fmla="*/ 29 w 33"/>
              <a:gd name="T5" fmla="*/ 5 h 31"/>
              <a:gd name="T6" fmla="*/ 26 w 33"/>
              <a:gd name="T7" fmla="*/ 7 h 31"/>
              <a:gd name="T8" fmla="*/ 24 w 33"/>
              <a:gd name="T9" fmla="*/ 6 h 31"/>
              <a:gd name="T10" fmla="*/ 23 w 33"/>
              <a:gd name="T11" fmla="*/ 5 h 31"/>
              <a:gd name="T12" fmla="*/ 24 w 33"/>
              <a:gd name="T13" fmla="*/ 1 h 31"/>
              <a:gd name="T14" fmla="*/ 14 w 33"/>
              <a:gd name="T15" fmla="*/ 0 h 31"/>
              <a:gd name="T16" fmla="*/ 14 w 33"/>
              <a:gd name="T17" fmla="*/ 4 h 31"/>
              <a:gd name="T18" fmla="*/ 11 w 33"/>
              <a:gd name="T19" fmla="*/ 5 h 31"/>
              <a:gd name="T20" fmla="*/ 7 w 33"/>
              <a:gd name="T21" fmla="*/ 2 h 31"/>
              <a:gd name="T22" fmla="*/ 2 w 33"/>
              <a:gd name="T23" fmla="*/ 10 h 31"/>
              <a:gd name="T24" fmla="*/ 5 w 33"/>
              <a:gd name="T25" fmla="*/ 12 h 31"/>
              <a:gd name="T26" fmla="*/ 4 w 33"/>
              <a:gd name="T27" fmla="*/ 15 h 31"/>
              <a:gd name="T28" fmla="*/ 0 w 33"/>
              <a:gd name="T29" fmla="*/ 17 h 31"/>
              <a:gd name="T30" fmla="*/ 4 w 33"/>
              <a:gd name="T31" fmla="*/ 26 h 31"/>
              <a:gd name="T32" fmla="*/ 8 w 33"/>
              <a:gd name="T33" fmla="*/ 24 h 31"/>
              <a:gd name="T34" fmla="*/ 9 w 33"/>
              <a:gd name="T35" fmla="*/ 25 h 31"/>
              <a:gd name="T36" fmla="*/ 10 w 33"/>
              <a:gd name="T37" fmla="*/ 26 h 31"/>
              <a:gd name="T38" fmla="*/ 10 w 33"/>
              <a:gd name="T39" fmla="*/ 30 h 31"/>
              <a:gd name="T40" fmla="*/ 19 w 33"/>
              <a:gd name="T41" fmla="*/ 31 h 31"/>
              <a:gd name="T42" fmla="*/ 20 w 33"/>
              <a:gd name="T43" fmla="*/ 27 h 31"/>
              <a:gd name="T44" fmla="*/ 23 w 33"/>
              <a:gd name="T45" fmla="*/ 26 h 31"/>
              <a:gd name="T46" fmla="*/ 26 w 33"/>
              <a:gd name="T47" fmla="*/ 29 h 31"/>
              <a:gd name="T48" fmla="*/ 32 w 33"/>
              <a:gd name="T49" fmla="*/ 21 h 31"/>
              <a:gd name="T50" fmla="*/ 29 w 33"/>
              <a:gd name="T51" fmla="*/ 19 h 31"/>
              <a:gd name="T52" fmla="*/ 29 w 33"/>
              <a:gd name="T53" fmla="*/ 16 h 31"/>
              <a:gd name="T54" fmla="*/ 21 w 33"/>
              <a:gd name="T55" fmla="*/ 18 h 31"/>
              <a:gd name="T56" fmla="*/ 13 w 33"/>
              <a:gd name="T57" fmla="*/ 19 h 31"/>
              <a:gd name="T58" fmla="*/ 12 w 33"/>
              <a:gd name="T59" fmla="*/ 12 h 31"/>
              <a:gd name="T60" fmla="*/ 20 w 33"/>
              <a:gd name="T61" fmla="*/ 11 h 31"/>
              <a:gd name="T62" fmla="*/ 21 w 33"/>
              <a:gd name="T63" fmla="*/ 18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" h="31">
                <a:moveTo>
                  <a:pt x="29" y="16"/>
                </a:moveTo>
                <a:cubicBezTo>
                  <a:pt x="33" y="14"/>
                  <a:pt x="33" y="14"/>
                  <a:pt x="33" y="14"/>
                </a:cubicBezTo>
                <a:cubicBezTo>
                  <a:pt x="29" y="5"/>
                  <a:pt x="29" y="5"/>
                  <a:pt x="29" y="5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6"/>
                  <a:pt x="25" y="6"/>
                  <a:pt x="24" y="6"/>
                </a:cubicBezTo>
                <a:cubicBezTo>
                  <a:pt x="24" y="5"/>
                  <a:pt x="23" y="5"/>
                  <a:pt x="23" y="5"/>
                </a:cubicBezTo>
                <a:cubicBezTo>
                  <a:pt x="24" y="1"/>
                  <a:pt x="24" y="1"/>
                  <a:pt x="24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4"/>
                  <a:pt x="14" y="4"/>
                  <a:pt x="14" y="4"/>
                </a:cubicBezTo>
                <a:cubicBezTo>
                  <a:pt x="13" y="4"/>
                  <a:pt x="12" y="4"/>
                  <a:pt x="11" y="5"/>
                </a:cubicBezTo>
                <a:cubicBezTo>
                  <a:pt x="7" y="2"/>
                  <a:pt x="7" y="2"/>
                  <a:pt x="7" y="2"/>
                </a:cubicBezTo>
                <a:cubicBezTo>
                  <a:pt x="2" y="10"/>
                  <a:pt x="2" y="10"/>
                  <a:pt x="2" y="10"/>
                </a:cubicBezTo>
                <a:cubicBezTo>
                  <a:pt x="5" y="12"/>
                  <a:pt x="5" y="12"/>
                  <a:pt x="5" y="12"/>
                </a:cubicBezTo>
                <a:cubicBezTo>
                  <a:pt x="4" y="13"/>
                  <a:pt x="4" y="14"/>
                  <a:pt x="4" y="15"/>
                </a:cubicBezTo>
                <a:cubicBezTo>
                  <a:pt x="0" y="17"/>
                  <a:pt x="0" y="17"/>
                  <a:pt x="0" y="17"/>
                </a:cubicBezTo>
                <a:cubicBezTo>
                  <a:pt x="4" y="26"/>
                  <a:pt x="4" y="26"/>
                  <a:pt x="4" y="26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9" y="25"/>
                  <a:pt x="9" y="25"/>
                </a:cubicBezTo>
                <a:cubicBezTo>
                  <a:pt x="10" y="25"/>
                  <a:pt x="10" y="26"/>
                  <a:pt x="10" y="26"/>
                </a:cubicBezTo>
                <a:cubicBezTo>
                  <a:pt x="10" y="30"/>
                  <a:pt x="10" y="30"/>
                  <a:pt x="10" y="30"/>
                </a:cubicBezTo>
                <a:cubicBezTo>
                  <a:pt x="19" y="31"/>
                  <a:pt x="19" y="31"/>
                  <a:pt x="19" y="31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2" y="26"/>
                  <a:pt x="23" y="26"/>
                </a:cubicBezTo>
                <a:cubicBezTo>
                  <a:pt x="26" y="29"/>
                  <a:pt x="26" y="29"/>
                  <a:pt x="26" y="29"/>
                </a:cubicBezTo>
                <a:cubicBezTo>
                  <a:pt x="32" y="21"/>
                  <a:pt x="32" y="21"/>
                  <a:pt x="32" y="21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8"/>
                  <a:pt x="29" y="17"/>
                  <a:pt x="29" y="16"/>
                </a:cubicBezTo>
                <a:close/>
                <a:moveTo>
                  <a:pt x="21" y="18"/>
                </a:moveTo>
                <a:cubicBezTo>
                  <a:pt x="19" y="21"/>
                  <a:pt x="16" y="21"/>
                  <a:pt x="13" y="19"/>
                </a:cubicBezTo>
                <a:cubicBezTo>
                  <a:pt x="11" y="18"/>
                  <a:pt x="11" y="15"/>
                  <a:pt x="12" y="12"/>
                </a:cubicBezTo>
                <a:cubicBezTo>
                  <a:pt x="14" y="10"/>
                  <a:pt x="17" y="10"/>
                  <a:pt x="20" y="11"/>
                </a:cubicBezTo>
                <a:cubicBezTo>
                  <a:pt x="22" y="13"/>
                  <a:pt x="22" y="16"/>
                  <a:pt x="21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3" name="Freeform12"/>
          <p:cNvSpPr/>
          <p:nvPr/>
        </p:nvSpPr>
        <p:spPr bwMode="auto">
          <a:xfrm>
            <a:off x="7860227" y="3158118"/>
            <a:ext cx="72704" cy="168591"/>
          </a:xfrm>
          <a:custGeom>
            <a:avLst/>
            <a:gdLst>
              <a:gd name="T0" fmla="*/ 22 w 22"/>
              <a:gd name="T1" fmla="*/ 10 h 51"/>
              <a:gd name="T2" fmla="*/ 11 w 22"/>
              <a:gd name="T3" fmla="*/ 0 h 51"/>
              <a:gd name="T4" fmla="*/ 11 w 22"/>
              <a:gd name="T5" fmla="*/ 0 h 51"/>
              <a:gd name="T6" fmla="*/ 0 w 22"/>
              <a:gd name="T7" fmla="*/ 10 h 51"/>
              <a:gd name="T8" fmla="*/ 0 w 22"/>
              <a:gd name="T9" fmla="*/ 40 h 51"/>
              <a:gd name="T10" fmla="*/ 11 w 22"/>
              <a:gd name="T11" fmla="*/ 51 h 51"/>
              <a:gd name="T12" fmla="*/ 11 w 22"/>
              <a:gd name="T13" fmla="*/ 51 h 51"/>
              <a:gd name="T14" fmla="*/ 22 w 22"/>
              <a:gd name="T15" fmla="*/ 40 h 51"/>
              <a:gd name="T16" fmla="*/ 22 w 22"/>
              <a:gd name="T17" fmla="*/ 1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51">
                <a:moveTo>
                  <a:pt x="22" y="10"/>
                </a:moveTo>
                <a:cubicBezTo>
                  <a:pt x="22" y="4"/>
                  <a:pt x="17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6"/>
                  <a:pt x="5" y="51"/>
                  <a:pt x="11" y="51"/>
                </a:cubicBezTo>
                <a:cubicBezTo>
                  <a:pt x="11" y="51"/>
                  <a:pt x="11" y="51"/>
                  <a:pt x="11" y="51"/>
                </a:cubicBezTo>
                <a:cubicBezTo>
                  <a:pt x="17" y="51"/>
                  <a:pt x="22" y="46"/>
                  <a:pt x="22" y="40"/>
                </a:cubicBezTo>
                <a:lnTo>
                  <a:pt x="22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4" name="Freeform13"/>
          <p:cNvSpPr/>
          <p:nvPr/>
        </p:nvSpPr>
        <p:spPr bwMode="auto">
          <a:xfrm>
            <a:off x="7833789" y="3290346"/>
            <a:ext cx="125579" cy="125617"/>
          </a:xfrm>
          <a:custGeom>
            <a:avLst/>
            <a:gdLst>
              <a:gd name="T0" fmla="*/ 38 w 38"/>
              <a:gd name="T1" fmla="*/ 0 h 38"/>
              <a:gd name="T2" fmla="*/ 38 w 38"/>
              <a:gd name="T3" fmla="*/ 0 h 38"/>
              <a:gd name="T4" fmla="*/ 34 w 38"/>
              <a:gd name="T5" fmla="*/ 0 h 38"/>
              <a:gd name="T6" fmla="*/ 34 w 38"/>
              <a:gd name="T7" fmla="*/ 0 h 38"/>
              <a:gd name="T8" fmla="*/ 19 w 38"/>
              <a:gd name="T9" fmla="*/ 15 h 38"/>
              <a:gd name="T10" fmla="*/ 4 w 38"/>
              <a:gd name="T11" fmla="*/ 0 h 38"/>
              <a:gd name="T12" fmla="*/ 4 w 38"/>
              <a:gd name="T13" fmla="*/ 0 h 38"/>
              <a:gd name="T14" fmla="*/ 0 w 38"/>
              <a:gd name="T15" fmla="*/ 0 h 38"/>
              <a:gd name="T16" fmla="*/ 0 w 38"/>
              <a:gd name="T17" fmla="*/ 0 h 38"/>
              <a:gd name="T18" fmla="*/ 17 w 38"/>
              <a:gd name="T19" fmla="*/ 19 h 38"/>
              <a:gd name="T20" fmla="*/ 17 w 38"/>
              <a:gd name="T21" fmla="*/ 32 h 38"/>
              <a:gd name="T22" fmla="*/ 7 w 38"/>
              <a:gd name="T23" fmla="*/ 38 h 38"/>
              <a:gd name="T24" fmla="*/ 30 w 38"/>
              <a:gd name="T25" fmla="*/ 38 h 38"/>
              <a:gd name="T26" fmla="*/ 21 w 38"/>
              <a:gd name="T27" fmla="*/ 32 h 38"/>
              <a:gd name="T28" fmla="*/ 21 w 38"/>
              <a:gd name="T29" fmla="*/ 19 h 38"/>
              <a:gd name="T30" fmla="*/ 38 w 38"/>
              <a:gd name="T3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" h="38">
                <a:moveTo>
                  <a:pt x="38" y="0"/>
                </a:moveTo>
                <a:cubicBezTo>
                  <a:pt x="38" y="0"/>
                  <a:pt x="38" y="0"/>
                  <a:pt x="3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9"/>
                  <a:pt x="27" y="15"/>
                  <a:pt x="19" y="15"/>
                </a:cubicBezTo>
                <a:cubicBezTo>
                  <a:pt x="11" y="15"/>
                  <a:pt x="4" y="9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7" y="18"/>
                  <a:pt x="17" y="19"/>
                </a:cubicBezTo>
                <a:cubicBezTo>
                  <a:pt x="17" y="32"/>
                  <a:pt x="17" y="32"/>
                  <a:pt x="17" y="32"/>
                </a:cubicBezTo>
                <a:cubicBezTo>
                  <a:pt x="11" y="32"/>
                  <a:pt x="7" y="35"/>
                  <a:pt x="7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5"/>
                  <a:pt x="26" y="32"/>
                  <a:pt x="21" y="32"/>
                </a:cubicBezTo>
                <a:cubicBezTo>
                  <a:pt x="21" y="19"/>
                  <a:pt x="21" y="19"/>
                  <a:pt x="21" y="19"/>
                </a:cubicBezTo>
                <a:cubicBezTo>
                  <a:pt x="31" y="18"/>
                  <a:pt x="38" y="10"/>
                  <a:pt x="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5" name="Freeform14"/>
          <p:cNvSpPr/>
          <p:nvPr/>
        </p:nvSpPr>
        <p:spPr bwMode="auto">
          <a:xfrm>
            <a:off x="5639312" y="2986107"/>
            <a:ext cx="793397" cy="894716"/>
          </a:xfrm>
          <a:custGeom>
            <a:avLst/>
            <a:gdLst>
              <a:gd name="T0" fmla="*/ 213 w 213"/>
              <a:gd name="T1" fmla="*/ 106 h 240"/>
              <a:gd name="T2" fmla="*/ 205 w 213"/>
              <a:gd name="T3" fmla="*/ 88 h 240"/>
              <a:gd name="T4" fmla="*/ 125 w 213"/>
              <a:gd name="T5" fmla="*/ 10 h 240"/>
              <a:gd name="T6" fmla="*/ 88 w 213"/>
              <a:gd name="T7" fmla="*/ 10 h 240"/>
              <a:gd name="T8" fmla="*/ 8 w 213"/>
              <a:gd name="T9" fmla="*/ 88 h 240"/>
              <a:gd name="T10" fmla="*/ 0 w 213"/>
              <a:gd name="T11" fmla="*/ 106 h 240"/>
              <a:gd name="T12" fmla="*/ 0 w 213"/>
              <a:gd name="T13" fmla="*/ 106 h 240"/>
              <a:gd name="T14" fmla="*/ 0 w 213"/>
              <a:gd name="T15" fmla="*/ 208 h 240"/>
              <a:gd name="T16" fmla="*/ 33 w 213"/>
              <a:gd name="T17" fmla="*/ 240 h 240"/>
              <a:gd name="T18" fmla="*/ 62 w 213"/>
              <a:gd name="T19" fmla="*/ 240 h 240"/>
              <a:gd name="T20" fmla="*/ 62 w 213"/>
              <a:gd name="T21" fmla="*/ 165 h 240"/>
              <a:gd name="T22" fmla="*/ 96 w 213"/>
              <a:gd name="T23" fmla="*/ 132 h 240"/>
              <a:gd name="T24" fmla="*/ 119 w 213"/>
              <a:gd name="T25" fmla="*/ 132 h 240"/>
              <a:gd name="T26" fmla="*/ 153 w 213"/>
              <a:gd name="T27" fmla="*/ 165 h 240"/>
              <a:gd name="T28" fmla="*/ 153 w 213"/>
              <a:gd name="T29" fmla="*/ 240 h 240"/>
              <a:gd name="T30" fmla="*/ 180 w 213"/>
              <a:gd name="T31" fmla="*/ 240 h 240"/>
              <a:gd name="T32" fmla="*/ 213 w 213"/>
              <a:gd name="T33" fmla="*/ 208 h 240"/>
              <a:gd name="T34" fmla="*/ 213 w 213"/>
              <a:gd name="T35" fmla="*/ 10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3" h="240">
                <a:moveTo>
                  <a:pt x="213" y="106"/>
                </a:moveTo>
                <a:cubicBezTo>
                  <a:pt x="213" y="99"/>
                  <a:pt x="210" y="93"/>
                  <a:pt x="205" y="88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15" y="0"/>
                  <a:pt x="98" y="0"/>
                  <a:pt x="88" y="10"/>
                </a:cubicBezTo>
                <a:cubicBezTo>
                  <a:pt x="8" y="88"/>
                  <a:pt x="8" y="88"/>
                  <a:pt x="8" y="88"/>
                </a:cubicBezTo>
                <a:cubicBezTo>
                  <a:pt x="3" y="93"/>
                  <a:pt x="0" y="99"/>
                  <a:pt x="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26"/>
                  <a:pt x="15" y="240"/>
                  <a:pt x="33" y="240"/>
                </a:cubicBezTo>
                <a:cubicBezTo>
                  <a:pt x="62" y="240"/>
                  <a:pt x="62" y="240"/>
                  <a:pt x="62" y="240"/>
                </a:cubicBezTo>
                <a:cubicBezTo>
                  <a:pt x="62" y="165"/>
                  <a:pt x="62" y="165"/>
                  <a:pt x="62" y="165"/>
                </a:cubicBezTo>
                <a:cubicBezTo>
                  <a:pt x="62" y="147"/>
                  <a:pt x="77" y="132"/>
                  <a:pt x="96" y="132"/>
                </a:cubicBezTo>
                <a:cubicBezTo>
                  <a:pt x="119" y="132"/>
                  <a:pt x="119" y="132"/>
                  <a:pt x="119" y="132"/>
                </a:cubicBezTo>
                <a:cubicBezTo>
                  <a:pt x="138" y="132"/>
                  <a:pt x="153" y="147"/>
                  <a:pt x="153" y="165"/>
                </a:cubicBezTo>
                <a:cubicBezTo>
                  <a:pt x="153" y="240"/>
                  <a:pt x="153" y="240"/>
                  <a:pt x="153" y="240"/>
                </a:cubicBezTo>
                <a:cubicBezTo>
                  <a:pt x="180" y="240"/>
                  <a:pt x="180" y="240"/>
                  <a:pt x="180" y="240"/>
                </a:cubicBezTo>
                <a:cubicBezTo>
                  <a:pt x="198" y="240"/>
                  <a:pt x="213" y="226"/>
                  <a:pt x="213" y="208"/>
                </a:cubicBezTo>
                <a:cubicBezTo>
                  <a:pt x="213" y="106"/>
                  <a:pt x="213" y="106"/>
                  <a:pt x="213" y="10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46" name="Freeform15"/>
          <p:cNvSpPr/>
          <p:nvPr/>
        </p:nvSpPr>
        <p:spPr bwMode="auto">
          <a:xfrm>
            <a:off x="5338046" y="2731543"/>
            <a:ext cx="1397800" cy="634537"/>
          </a:xfrm>
          <a:custGeom>
            <a:avLst/>
            <a:gdLst>
              <a:gd name="T0" fmla="*/ 345 w 375"/>
              <a:gd name="T1" fmla="*/ 141 h 170"/>
              <a:gd name="T2" fmla="*/ 216 w 375"/>
              <a:gd name="T3" fmla="*/ 15 h 170"/>
              <a:gd name="T4" fmla="*/ 203 w 375"/>
              <a:gd name="T5" fmla="*/ 7 h 170"/>
              <a:gd name="T6" fmla="*/ 187 w 375"/>
              <a:gd name="T7" fmla="*/ 4 h 170"/>
              <a:gd name="T8" fmla="*/ 172 w 375"/>
              <a:gd name="T9" fmla="*/ 7 h 170"/>
              <a:gd name="T10" fmla="*/ 158 w 375"/>
              <a:gd name="T11" fmla="*/ 15 h 170"/>
              <a:gd name="T12" fmla="*/ 133 w 375"/>
              <a:gd name="T13" fmla="*/ 40 h 170"/>
              <a:gd name="T14" fmla="*/ 133 w 375"/>
              <a:gd name="T15" fmla="*/ 9 h 170"/>
              <a:gd name="T16" fmla="*/ 124 w 375"/>
              <a:gd name="T17" fmla="*/ 0 h 170"/>
              <a:gd name="T18" fmla="*/ 107 w 375"/>
              <a:gd name="T19" fmla="*/ 0 h 170"/>
              <a:gd name="T20" fmla="*/ 97 w 375"/>
              <a:gd name="T21" fmla="*/ 9 h 170"/>
              <a:gd name="T22" fmla="*/ 97 w 375"/>
              <a:gd name="T23" fmla="*/ 71 h 170"/>
              <a:gd name="T24" fmla="*/ 98 w 375"/>
              <a:gd name="T25" fmla="*/ 74 h 170"/>
              <a:gd name="T26" fmla="*/ 27 w 375"/>
              <a:gd name="T27" fmla="*/ 143 h 170"/>
              <a:gd name="T28" fmla="*/ 27 w 375"/>
              <a:gd name="T29" fmla="*/ 143 h 170"/>
              <a:gd name="T30" fmla="*/ 0 w 375"/>
              <a:gd name="T31" fmla="*/ 170 h 170"/>
              <a:gd name="T32" fmla="*/ 50 w 375"/>
              <a:gd name="T33" fmla="*/ 170 h 170"/>
              <a:gd name="T34" fmla="*/ 183 w 375"/>
              <a:gd name="T35" fmla="*/ 40 h 170"/>
              <a:gd name="T36" fmla="*/ 185 w 375"/>
              <a:gd name="T37" fmla="*/ 38 h 170"/>
              <a:gd name="T38" fmla="*/ 187 w 375"/>
              <a:gd name="T39" fmla="*/ 38 h 170"/>
              <a:gd name="T40" fmla="*/ 190 w 375"/>
              <a:gd name="T41" fmla="*/ 38 h 170"/>
              <a:gd name="T42" fmla="*/ 192 w 375"/>
              <a:gd name="T43" fmla="*/ 40 h 170"/>
              <a:gd name="T44" fmla="*/ 320 w 375"/>
              <a:gd name="T45" fmla="*/ 165 h 170"/>
              <a:gd name="T46" fmla="*/ 325 w 375"/>
              <a:gd name="T47" fmla="*/ 170 h 170"/>
              <a:gd name="T48" fmla="*/ 375 w 375"/>
              <a:gd name="T49" fmla="*/ 170 h 170"/>
              <a:gd name="T50" fmla="*/ 345 w 375"/>
              <a:gd name="T51" fmla="*/ 14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5" h="170">
                <a:moveTo>
                  <a:pt x="345" y="141"/>
                </a:moveTo>
                <a:cubicBezTo>
                  <a:pt x="216" y="15"/>
                  <a:pt x="216" y="15"/>
                  <a:pt x="216" y="15"/>
                </a:cubicBezTo>
                <a:cubicBezTo>
                  <a:pt x="212" y="11"/>
                  <a:pt x="208" y="8"/>
                  <a:pt x="203" y="7"/>
                </a:cubicBezTo>
                <a:cubicBezTo>
                  <a:pt x="198" y="5"/>
                  <a:pt x="193" y="4"/>
                  <a:pt x="187" y="4"/>
                </a:cubicBezTo>
                <a:cubicBezTo>
                  <a:pt x="182" y="4"/>
                  <a:pt x="177" y="5"/>
                  <a:pt x="172" y="7"/>
                </a:cubicBezTo>
                <a:cubicBezTo>
                  <a:pt x="167" y="8"/>
                  <a:pt x="162" y="11"/>
                  <a:pt x="158" y="15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4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2" y="0"/>
                  <a:pt x="97" y="4"/>
                  <a:pt x="97" y="9"/>
                </a:cubicBezTo>
                <a:cubicBezTo>
                  <a:pt x="97" y="71"/>
                  <a:pt x="97" y="71"/>
                  <a:pt x="97" y="71"/>
                </a:cubicBezTo>
                <a:cubicBezTo>
                  <a:pt x="97" y="72"/>
                  <a:pt x="98" y="73"/>
                  <a:pt x="98" y="74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0" y="170"/>
                  <a:pt x="0" y="170"/>
                  <a:pt x="0" y="170"/>
                </a:cubicBezTo>
                <a:cubicBezTo>
                  <a:pt x="50" y="170"/>
                  <a:pt x="50" y="170"/>
                  <a:pt x="50" y="170"/>
                </a:cubicBezTo>
                <a:cubicBezTo>
                  <a:pt x="183" y="40"/>
                  <a:pt x="183" y="40"/>
                  <a:pt x="183" y="40"/>
                </a:cubicBezTo>
                <a:cubicBezTo>
                  <a:pt x="184" y="39"/>
                  <a:pt x="184" y="39"/>
                  <a:pt x="185" y="38"/>
                </a:cubicBezTo>
                <a:cubicBezTo>
                  <a:pt x="186" y="38"/>
                  <a:pt x="187" y="38"/>
                  <a:pt x="187" y="38"/>
                </a:cubicBezTo>
                <a:cubicBezTo>
                  <a:pt x="188" y="38"/>
                  <a:pt x="189" y="38"/>
                  <a:pt x="190" y="38"/>
                </a:cubicBezTo>
                <a:cubicBezTo>
                  <a:pt x="190" y="39"/>
                  <a:pt x="191" y="39"/>
                  <a:pt x="192" y="40"/>
                </a:cubicBezTo>
                <a:cubicBezTo>
                  <a:pt x="320" y="165"/>
                  <a:pt x="320" y="165"/>
                  <a:pt x="320" y="165"/>
                </a:cubicBezTo>
                <a:cubicBezTo>
                  <a:pt x="325" y="170"/>
                  <a:pt x="325" y="170"/>
                  <a:pt x="325" y="170"/>
                </a:cubicBezTo>
                <a:cubicBezTo>
                  <a:pt x="375" y="170"/>
                  <a:pt x="375" y="170"/>
                  <a:pt x="375" y="170"/>
                </a:cubicBezTo>
                <a:lnTo>
                  <a:pt x="345" y="14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52" name="AutoShape8"/>
          <p:cNvSpPr>
            <a:spLocks noChangeArrowheads="1"/>
          </p:cNvSpPr>
          <p:nvPr/>
        </p:nvSpPr>
        <p:spPr bwMode="auto">
          <a:xfrm>
            <a:off x="636696" y="1396340"/>
            <a:ext cx="2493433" cy="1600200"/>
          </a:xfrm>
          <a:prstGeom prst="rect">
            <a:avLst/>
          </a:prstGeom>
          <a:gradFill>
            <a:gsLst>
              <a:gs pos="0">
                <a:srgbClr val="ACCA83"/>
              </a:gs>
              <a:gs pos="100000">
                <a:schemeClr val="accent6">
                  <a:satMod val="110000"/>
                  <a:lumMod val="100000"/>
                  <a:shade val="100000"/>
                </a:schemeClr>
              </a:gs>
              <a:gs pos="83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阿里巴巴普惠体 R" panose="00020600040101010101" pitchFamily="18" charset="-122"/>
              </a:rPr>
              <a:t>通过将模型量化为INT8来更大限度地提吞吐量，同时保持高准确度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阿里巴巴普惠体 R" panose="00020600040101010101" pitchFamily="18" charset="-122"/>
            </a:endParaRPr>
          </a:p>
        </p:txBody>
      </p:sp>
      <p:sp>
        <p:nvSpPr>
          <p:cNvPr id="17453" name="AutoShape9"/>
          <p:cNvSpPr>
            <a:spLocks noChangeArrowheads="1"/>
          </p:cNvSpPr>
          <p:nvPr/>
        </p:nvSpPr>
        <p:spPr bwMode="auto">
          <a:xfrm>
            <a:off x="678606" y="4370410"/>
            <a:ext cx="2493433" cy="800100"/>
          </a:xfrm>
          <a:prstGeom prst="rect">
            <a:avLst/>
          </a:prstGeom>
          <a:gradFill>
            <a:gsLst>
              <a:gs pos="0">
                <a:srgbClr val="ACCA83"/>
              </a:gs>
              <a:gs pos="100000">
                <a:schemeClr val="accent6">
                  <a:satMod val="110000"/>
                  <a:lumMod val="100000"/>
                  <a:shade val="100000"/>
                </a:schemeClr>
              </a:gs>
              <a:gs pos="83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阿里巴巴普惠体 R" panose="00020600040101010101" pitchFamily="18" charset="-122"/>
              </a:rPr>
              <a:t>基于目标 GPU 平台选择最佳数据层和算法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阿里巴巴普惠体 R" panose="00020600040101010101" pitchFamily="18" charset="-122"/>
            </a:endParaRPr>
          </a:p>
        </p:txBody>
      </p:sp>
      <p:sp>
        <p:nvSpPr>
          <p:cNvPr id="17454" name="AutoShape10"/>
          <p:cNvSpPr>
            <a:spLocks noChangeArrowheads="1"/>
          </p:cNvSpPr>
          <p:nvPr/>
        </p:nvSpPr>
        <p:spPr bwMode="auto">
          <a:xfrm>
            <a:off x="8798140" y="1568082"/>
            <a:ext cx="2493433" cy="1200150"/>
          </a:xfrm>
          <a:prstGeom prst="rect">
            <a:avLst/>
          </a:prstGeom>
          <a:gradFill>
            <a:gsLst>
              <a:gs pos="0">
                <a:srgbClr val="ACCA83"/>
              </a:gs>
              <a:gs pos="100000">
                <a:schemeClr val="accent6">
                  <a:satMod val="110000"/>
                  <a:lumMod val="100000"/>
                  <a:shade val="100000"/>
                </a:schemeClr>
              </a:gs>
              <a:gs pos="83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阿里巴巴普惠体 R" panose="00020600040101010101" pitchFamily="18" charset="-122"/>
              </a:rPr>
              <a:t>通过融合内核中的节点，优化GPU显存和带宽的使用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阿里巴巴普惠体 R" panose="00020600040101010101" pitchFamily="18" charset="-122"/>
            </a:endParaRPr>
          </a:p>
        </p:txBody>
      </p:sp>
      <p:sp>
        <p:nvSpPr>
          <p:cNvPr id="17455" name="AutoShape11"/>
          <p:cNvSpPr>
            <a:spLocks noChangeArrowheads="1"/>
          </p:cNvSpPr>
          <p:nvPr/>
        </p:nvSpPr>
        <p:spPr bwMode="auto">
          <a:xfrm>
            <a:off x="3874135" y="918442"/>
            <a:ext cx="4326255" cy="400050"/>
          </a:xfrm>
          <a:prstGeom prst="rect">
            <a:avLst/>
          </a:prstGeom>
          <a:gradFill>
            <a:gsLst>
              <a:gs pos="0">
                <a:srgbClr val="ACCA83"/>
              </a:gs>
              <a:gs pos="100000">
                <a:schemeClr val="accent6">
                  <a:satMod val="110000"/>
                  <a:lumMod val="100000"/>
                  <a:shade val="100000"/>
                </a:schemeClr>
              </a:gs>
              <a:gs pos="83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阿里巴巴普惠体 R" panose="00020600040101010101" pitchFamily="18" charset="-122"/>
              </a:rPr>
              <a:t>用于并行处理多个输入流的可扩展设计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阿里巴巴普惠体 R" panose="00020600040101010101" pitchFamily="18" charset="-122"/>
            </a:endParaRPr>
          </a:p>
        </p:txBody>
      </p:sp>
      <p:sp>
        <p:nvSpPr>
          <p:cNvPr id="17416" name="Freeform16"/>
          <p:cNvSpPr>
            <a:spLocks noEditPoints="1"/>
          </p:cNvSpPr>
          <p:nvPr/>
        </p:nvSpPr>
        <p:spPr bwMode="auto">
          <a:xfrm>
            <a:off x="4784937" y="2168727"/>
            <a:ext cx="2497667" cy="2498438"/>
          </a:xfrm>
          <a:custGeom>
            <a:avLst/>
            <a:gdLst>
              <a:gd name="T0" fmla="*/ 296 w 592"/>
              <a:gd name="T1" fmla="*/ 0 h 593"/>
              <a:gd name="T2" fmla="*/ 0 w 592"/>
              <a:gd name="T3" fmla="*/ 297 h 593"/>
              <a:gd name="T4" fmla="*/ 296 w 592"/>
              <a:gd name="T5" fmla="*/ 593 h 593"/>
              <a:gd name="T6" fmla="*/ 592 w 592"/>
              <a:gd name="T7" fmla="*/ 297 h 593"/>
              <a:gd name="T8" fmla="*/ 296 w 592"/>
              <a:gd name="T9" fmla="*/ 0 h 593"/>
              <a:gd name="T10" fmla="*/ 296 w 592"/>
              <a:gd name="T11" fmla="*/ 561 h 593"/>
              <a:gd name="T12" fmla="*/ 32 w 592"/>
              <a:gd name="T13" fmla="*/ 297 h 593"/>
              <a:gd name="T14" fmla="*/ 296 w 592"/>
              <a:gd name="T15" fmla="*/ 32 h 593"/>
              <a:gd name="T16" fmla="*/ 560 w 592"/>
              <a:gd name="T17" fmla="*/ 297 h 593"/>
              <a:gd name="T18" fmla="*/ 296 w 592"/>
              <a:gd name="T19" fmla="*/ 561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2" h="593">
                <a:moveTo>
                  <a:pt x="296" y="0"/>
                </a:moveTo>
                <a:cubicBezTo>
                  <a:pt x="132" y="0"/>
                  <a:pt x="0" y="133"/>
                  <a:pt x="0" y="297"/>
                </a:cubicBezTo>
                <a:cubicBezTo>
                  <a:pt x="0" y="460"/>
                  <a:pt x="132" y="593"/>
                  <a:pt x="296" y="593"/>
                </a:cubicBezTo>
                <a:cubicBezTo>
                  <a:pt x="460" y="593"/>
                  <a:pt x="592" y="460"/>
                  <a:pt x="592" y="297"/>
                </a:cubicBezTo>
                <a:cubicBezTo>
                  <a:pt x="592" y="133"/>
                  <a:pt x="460" y="0"/>
                  <a:pt x="296" y="0"/>
                </a:cubicBezTo>
                <a:close/>
                <a:moveTo>
                  <a:pt x="296" y="561"/>
                </a:moveTo>
                <a:cubicBezTo>
                  <a:pt x="150" y="561"/>
                  <a:pt x="32" y="443"/>
                  <a:pt x="32" y="297"/>
                </a:cubicBezTo>
                <a:cubicBezTo>
                  <a:pt x="32" y="151"/>
                  <a:pt x="150" y="32"/>
                  <a:pt x="296" y="32"/>
                </a:cubicBezTo>
                <a:cubicBezTo>
                  <a:pt x="442" y="32"/>
                  <a:pt x="560" y="151"/>
                  <a:pt x="560" y="297"/>
                </a:cubicBezTo>
                <a:cubicBezTo>
                  <a:pt x="560" y="443"/>
                  <a:pt x="442" y="561"/>
                  <a:pt x="296" y="561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7" name="AutoShape12"/>
          <p:cNvSpPr>
            <a:spLocks noChangeArrowheads="1"/>
          </p:cNvSpPr>
          <p:nvPr/>
        </p:nvSpPr>
        <p:spPr bwMode="auto">
          <a:xfrm>
            <a:off x="5851737" y="4506707"/>
            <a:ext cx="364067" cy="38323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18" name="AutoShape13"/>
          <p:cNvSpPr>
            <a:spLocks noChangeArrowheads="1"/>
          </p:cNvSpPr>
          <p:nvPr/>
        </p:nvSpPr>
        <p:spPr bwMode="auto">
          <a:xfrm>
            <a:off x="5709920" y="4891405"/>
            <a:ext cx="647700" cy="179832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AutoShape8"/>
          <p:cNvSpPr>
            <a:spLocks noChangeArrowheads="1"/>
          </p:cNvSpPr>
          <p:nvPr/>
        </p:nvSpPr>
        <p:spPr bwMode="auto">
          <a:xfrm>
            <a:off x="8884076" y="4307472"/>
            <a:ext cx="2493433" cy="1200150"/>
          </a:xfrm>
          <a:prstGeom prst="rect">
            <a:avLst/>
          </a:prstGeom>
          <a:gradFill>
            <a:gsLst>
              <a:gs pos="0">
                <a:srgbClr val="ACCA83"/>
              </a:gs>
              <a:gs pos="100000">
                <a:schemeClr val="accent6">
                  <a:satMod val="110000"/>
                  <a:lumMod val="100000"/>
                  <a:shade val="100000"/>
                </a:schemeClr>
              </a:gs>
              <a:gs pos="83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阿里巴巴普惠体 R" panose="00020600040101010101" pitchFamily="18" charset="-122"/>
              </a:rPr>
              <a:t>更大限度减少显存占用，高效为张量重复利用内存</a:t>
            </a:r>
            <a:endParaRPr lang="zh-CN" altLang="en-US" sz="2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阿里巴巴普惠体 R" panose="00020600040101010101" pitchFamily="18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10" y="2404745"/>
            <a:ext cx="2304415" cy="2016125"/>
          </a:xfrm>
          <a:prstGeom prst="rect">
            <a:avLst/>
          </a:prstGeom>
        </p:spPr>
      </p:pic>
      <p:sp>
        <p:nvSpPr>
          <p:cNvPr id="2" name="动作按钮: 后退或前一项 1">
            <a:hlinkClick r:id="rId3" action="ppaction://hlinksldjump" highlightClick="1"/>
          </p:cNvPr>
          <p:cNvSpPr/>
          <p:nvPr/>
        </p:nvSpPr>
        <p:spPr>
          <a:xfrm>
            <a:off x="183515" y="5398770"/>
            <a:ext cx="789305" cy="585470"/>
          </a:xfrm>
          <a:prstGeom prst="actionButtonBackPrevio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061240" y="1510145"/>
            <a:ext cx="1107996" cy="39395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小程序介绍</a:t>
            </a:r>
            <a:endParaRPr lang="zh-CN" altLang="en-US" sz="6000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-32130" y="281940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133" y="258433"/>
            <a:ext cx="461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软件实现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7" y="747882"/>
            <a:ext cx="3086100" cy="55714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38" y="720098"/>
            <a:ext cx="3086100" cy="55714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78" y="759458"/>
            <a:ext cx="3086100" cy="56490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40" y="759458"/>
            <a:ext cx="3086100" cy="5609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" y="-1"/>
            <a:ext cx="12165272" cy="8038975"/>
          </a:xfrm>
          <a:prstGeom prst="rect">
            <a:avLst/>
          </a:prstGeom>
        </p:spPr>
      </p:pic>
      <p:sp>
        <p:nvSpPr>
          <p:cNvPr id="48" name="任意多边形: 形状 47"/>
          <p:cNvSpPr/>
          <p:nvPr/>
        </p:nvSpPr>
        <p:spPr>
          <a:xfrm>
            <a:off x="0" y="0"/>
            <a:ext cx="12192001" cy="3429000"/>
          </a:xfrm>
          <a:custGeom>
            <a:avLst/>
            <a:gdLst>
              <a:gd name="connsiteX0" fmla="*/ 0 w 12192001"/>
              <a:gd name="connsiteY0" fmla="*/ 0 h 3429000"/>
              <a:gd name="connsiteX1" fmla="*/ 1039657 w 12192001"/>
              <a:gd name="connsiteY1" fmla="*/ 0 h 3429000"/>
              <a:gd name="connsiteX2" fmla="*/ 1182057 w 12192001"/>
              <a:gd name="connsiteY2" fmla="*/ 101263 h 3429000"/>
              <a:gd name="connsiteX3" fmla="*/ 6096003 w 12192001"/>
              <a:gd name="connsiteY3" fmla="*/ 1602266 h 3429000"/>
              <a:gd name="connsiteX4" fmla="*/ 11009948 w 12192001"/>
              <a:gd name="connsiteY4" fmla="*/ 101263 h 3429000"/>
              <a:gd name="connsiteX5" fmla="*/ 11152348 w 12192001"/>
              <a:gd name="connsiteY5" fmla="*/ 0 h 3429000"/>
              <a:gd name="connsiteX6" fmla="*/ 12192001 w 12192001"/>
              <a:gd name="connsiteY6" fmla="*/ 0 h 3429000"/>
              <a:gd name="connsiteX7" fmla="*/ 12192001 w 12192001"/>
              <a:gd name="connsiteY7" fmla="*/ 1501738 h 3429000"/>
              <a:gd name="connsiteX8" fmla="*/ 12031292 w 12192001"/>
              <a:gd name="connsiteY8" fmla="*/ 1616020 h 3429000"/>
              <a:gd name="connsiteX9" fmla="*/ 6096003 w 12192001"/>
              <a:gd name="connsiteY9" fmla="*/ 3429000 h 3429000"/>
              <a:gd name="connsiteX10" fmla="*/ 160712 w 12192001"/>
              <a:gd name="connsiteY10" fmla="*/ 1616020 h 3429000"/>
              <a:gd name="connsiteX11" fmla="*/ 0 w 12192001"/>
              <a:gd name="connsiteY11" fmla="*/ 1501735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3429000">
                <a:moveTo>
                  <a:pt x="0" y="0"/>
                </a:moveTo>
                <a:lnTo>
                  <a:pt x="1039657" y="0"/>
                </a:lnTo>
                <a:lnTo>
                  <a:pt x="1182057" y="101263"/>
                </a:lnTo>
                <a:cubicBezTo>
                  <a:pt x="2584772" y="1048918"/>
                  <a:pt x="4275766" y="1602266"/>
                  <a:pt x="6096003" y="1602266"/>
                </a:cubicBezTo>
                <a:cubicBezTo>
                  <a:pt x="7916238" y="1602266"/>
                  <a:pt x="9607233" y="1048918"/>
                  <a:pt x="11009948" y="101263"/>
                </a:cubicBezTo>
                <a:lnTo>
                  <a:pt x="11152348" y="0"/>
                </a:lnTo>
                <a:lnTo>
                  <a:pt x="12192001" y="0"/>
                </a:lnTo>
                <a:lnTo>
                  <a:pt x="12192001" y="1501738"/>
                </a:lnTo>
                <a:lnTo>
                  <a:pt x="12031292" y="1616020"/>
                </a:lnTo>
                <a:cubicBezTo>
                  <a:pt x="10337029" y="2760642"/>
                  <a:pt x="8294567" y="3429000"/>
                  <a:pt x="6096003" y="3429000"/>
                </a:cubicBezTo>
                <a:cubicBezTo>
                  <a:pt x="3897437" y="3429000"/>
                  <a:pt x="1854976" y="2760642"/>
                  <a:pt x="160712" y="1616020"/>
                </a:cubicBezTo>
                <a:lnTo>
                  <a:pt x="0" y="150173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13364" y="1180975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ACCA83">
                  <a:alpha val="54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17875" y="3429000"/>
            <a:ext cx="5982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商业规划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891066" y="4640869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发展初期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91066" y="5133822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发展中后期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49099" y="2217131"/>
            <a:ext cx="3760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PART THREE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1065" y="5677025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财务分析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359" y="205625"/>
            <a:ext cx="401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商业规划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发展初期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pic>
        <p:nvPicPr>
          <p:cNvPr id="2" name="图片 1" descr="FY40Y)Z%FA}BY46ZHODF6{8"/>
          <p:cNvPicPr/>
          <p:nvPr/>
        </p:nvPicPr>
        <p:blipFill>
          <a:blip r:embed="rId2"/>
          <a:stretch>
            <a:fillRect/>
          </a:stretch>
        </p:blipFill>
        <p:spPr>
          <a:xfrm>
            <a:off x="5209540" y="80645"/>
            <a:ext cx="5760000" cy="2880000"/>
          </a:xfrm>
          <a:prstGeom prst="rect">
            <a:avLst/>
          </a:prstGeom>
          <a:ln w="88900" cmpd="sng">
            <a:solidFill>
              <a:srgbClr val="4B9240"/>
            </a:solidFill>
            <a:prstDash val="solid"/>
          </a:ln>
        </p:spPr>
      </p:pic>
      <p:grpSp>
        <p:nvGrpSpPr>
          <p:cNvPr id="19" name="组合 18"/>
          <p:cNvGrpSpPr/>
          <p:nvPr/>
        </p:nvGrpSpPr>
        <p:grpSpPr>
          <a:xfrm>
            <a:off x="435610" y="1127760"/>
            <a:ext cx="2396490" cy="1244600"/>
            <a:chOff x="684" y="1751"/>
            <a:chExt cx="3681" cy="2098"/>
          </a:xfrm>
        </p:grpSpPr>
        <p:sp>
          <p:nvSpPr>
            <p:cNvPr id="4" name="圆角矩形 3"/>
            <p:cNvSpPr/>
            <p:nvPr/>
          </p:nvSpPr>
          <p:spPr>
            <a:xfrm>
              <a:off x="684" y="1751"/>
              <a:ext cx="3681" cy="1960"/>
            </a:xfrm>
            <a:prstGeom prst="roundRect">
              <a:avLst/>
            </a:prstGeom>
            <a:solidFill>
              <a:srgbClr val="4B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20" y="1815"/>
              <a:ext cx="3571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  <a:t>注册登记</a:t>
              </a:r>
              <a:b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</a:b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  <a:t>明确发展方向，确立理念与制度</a:t>
              </a:r>
              <a:b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</a:b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2285" y="2752090"/>
            <a:ext cx="2396490" cy="1244600"/>
            <a:chOff x="614" y="4023"/>
            <a:chExt cx="3750" cy="2170"/>
          </a:xfrm>
        </p:grpSpPr>
        <p:sp>
          <p:nvSpPr>
            <p:cNvPr id="7" name="圆角矩形 6"/>
            <p:cNvSpPr/>
            <p:nvPr/>
          </p:nvSpPr>
          <p:spPr>
            <a:xfrm>
              <a:off x="684" y="4023"/>
              <a:ext cx="3681" cy="1960"/>
            </a:xfrm>
            <a:prstGeom prst="roundRect">
              <a:avLst/>
            </a:prstGeom>
            <a:solidFill>
              <a:srgbClr val="4B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14" y="4159"/>
              <a:ext cx="3681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  <a:t>与乡村养蚕合作社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  <a:t>、乡村蚕养殖机构线下合作</a:t>
              </a:r>
              <a:b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</a:b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4665" y="4392295"/>
            <a:ext cx="2396490" cy="1244600"/>
            <a:chOff x="591" y="7440"/>
            <a:chExt cx="3774" cy="1960"/>
          </a:xfrm>
        </p:grpSpPr>
        <p:sp>
          <p:nvSpPr>
            <p:cNvPr id="10" name="圆角矩形 9"/>
            <p:cNvSpPr/>
            <p:nvPr/>
          </p:nvSpPr>
          <p:spPr>
            <a:xfrm>
              <a:off x="684" y="7440"/>
              <a:ext cx="3681" cy="1960"/>
            </a:xfrm>
            <a:prstGeom prst="roundRect">
              <a:avLst/>
            </a:prstGeom>
            <a:solidFill>
              <a:srgbClr val="4B924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91" y="7701"/>
              <a:ext cx="3681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  <a:t>在线上面向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  <a:sym typeface="+mn-ea"/>
                </a:rPr>
                <a:t>全国进行推广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endParaRPr>
            </a:p>
          </p:txBody>
        </p:sp>
      </p:grpSp>
      <p:pic>
        <p:nvPicPr>
          <p:cNvPr id="15" name="图片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r="78"/>
          <a:stretch>
            <a:fillRect/>
          </a:stretch>
        </p:blipFill>
        <p:spPr>
          <a:xfrm>
            <a:off x="5209457" y="1600835"/>
            <a:ext cx="5760000" cy="2880000"/>
          </a:xfrm>
          <a:prstGeom prst="rect">
            <a:avLst/>
          </a:prstGeom>
          <a:ln w="88900" cmpd="sng">
            <a:solidFill>
              <a:srgbClr val="4B9240"/>
            </a:solidFill>
            <a:prstDash val="solid"/>
          </a:ln>
        </p:spPr>
      </p:pic>
      <p:pic>
        <p:nvPicPr>
          <p:cNvPr id="14" name="图片 13" descr="QQ图片20211214232404"/>
          <p:cNvPicPr/>
          <p:nvPr/>
        </p:nvPicPr>
        <p:blipFill>
          <a:blip r:embed="rId4"/>
          <a:srcRect l="17112" t="34283" r="18423"/>
          <a:stretch>
            <a:fillRect/>
          </a:stretch>
        </p:blipFill>
        <p:spPr>
          <a:xfrm>
            <a:off x="5198110" y="3867785"/>
            <a:ext cx="5760000" cy="2879725"/>
          </a:xfrm>
          <a:prstGeom prst="rect">
            <a:avLst/>
          </a:prstGeom>
          <a:ln w="88900" cmpd="sng">
            <a:solidFill>
              <a:srgbClr val="4B9240"/>
            </a:solidFill>
            <a:prstDash val="solid"/>
          </a:ln>
        </p:spPr>
      </p:pic>
      <p:sp>
        <p:nvSpPr>
          <p:cNvPr id="16" name="燕尾形箭头 15"/>
          <p:cNvSpPr/>
          <p:nvPr/>
        </p:nvSpPr>
        <p:spPr>
          <a:xfrm>
            <a:off x="3060065" y="1343660"/>
            <a:ext cx="1489075" cy="628015"/>
          </a:xfrm>
          <a:prstGeom prst="notchedRightArrow">
            <a:avLst/>
          </a:prstGeom>
          <a:solidFill>
            <a:srgbClr val="4B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燕尾形箭头 16"/>
          <p:cNvSpPr/>
          <p:nvPr/>
        </p:nvSpPr>
        <p:spPr>
          <a:xfrm>
            <a:off x="3117215" y="3051810"/>
            <a:ext cx="1489075" cy="628015"/>
          </a:xfrm>
          <a:prstGeom prst="notchedRightArrow">
            <a:avLst/>
          </a:prstGeom>
          <a:solidFill>
            <a:srgbClr val="4B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燕尾形箭头 17"/>
          <p:cNvSpPr/>
          <p:nvPr/>
        </p:nvSpPr>
        <p:spPr>
          <a:xfrm>
            <a:off x="3128645" y="4759960"/>
            <a:ext cx="1489075" cy="628015"/>
          </a:xfrm>
          <a:prstGeom prst="notchedRightArrow">
            <a:avLst/>
          </a:prstGeom>
          <a:solidFill>
            <a:srgbClr val="4B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53359" y="205625"/>
            <a:ext cx="401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39853D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商业规划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发展初中后期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字魂105号-简雅黑" panose="02010600030101010101" pitchFamily="2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44418" y="667289"/>
          <a:ext cx="9720000" cy="565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 flipH="1">
            <a:off x="1688760" y="0"/>
            <a:ext cx="3443897" cy="6858000"/>
          </a:xfrm>
          <a:custGeom>
            <a:avLst/>
            <a:gdLst>
              <a:gd name="connsiteX0" fmla="*/ 1225639 w 3443897"/>
              <a:gd name="connsiteY0" fmla="*/ 0 h 6858000"/>
              <a:gd name="connsiteX1" fmla="*/ 3440380 w 3443897"/>
              <a:gd name="connsiteY1" fmla="*/ 0 h 6858000"/>
              <a:gd name="connsiteX2" fmla="*/ 3359525 w 3443897"/>
              <a:gd name="connsiteY2" fmla="*/ 46491 h 6858000"/>
              <a:gd name="connsiteX3" fmla="*/ 1455287 w 3443897"/>
              <a:gd name="connsiteY3" fmla="*/ 3429000 h 6858000"/>
              <a:gd name="connsiteX4" fmla="*/ 3359525 w 3443897"/>
              <a:gd name="connsiteY4" fmla="*/ 6811510 h 6858000"/>
              <a:gd name="connsiteX5" fmla="*/ 3443897 w 3443897"/>
              <a:gd name="connsiteY5" fmla="*/ 6858000 h 6858000"/>
              <a:gd name="connsiteX6" fmla="*/ 1230751 w 3443897"/>
              <a:gd name="connsiteY6" fmla="*/ 6858000 h 6858000"/>
              <a:gd name="connsiteX7" fmla="*/ 1026649 w 3443897"/>
              <a:gd name="connsiteY7" fmla="*/ 6600650 h 6858000"/>
              <a:gd name="connsiteX8" fmla="*/ 0 w 3443897"/>
              <a:gd name="connsiteY8" fmla="*/ 3429000 h 6858000"/>
              <a:gd name="connsiteX9" fmla="*/ 1074853 w 3443897"/>
              <a:gd name="connsiteY9" fmla="*/ 191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3897" h="6858000">
                <a:moveTo>
                  <a:pt x="1225639" y="0"/>
                </a:moveTo>
                <a:lnTo>
                  <a:pt x="3440380" y="0"/>
                </a:lnTo>
                <a:lnTo>
                  <a:pt x="3359525" y="46491"/>
                </a:lnTo>
                <a:cubicBezTo>
                  <a:pt x="2217890" y="740165"/>
                  <a:pt x="1455287" y="1995525"/>
                  <a:pt x="1455287" y="3429000"/>
                </a:cubicBezTo>
                <a:cubicBezTo>
                  <a:pt x="1455287" y="4862475"/>
                  <a:pt x="2217890" y="6117835"/>
                  <a:pt x="3359525" y="6811510"/>
                </a:cubicBezTo>
                <a:lnTo>
                  <a:pt x="3443897" y="6858000"/>
                </a:lnTo>
                <a:lnTo>
                  <a:pt x="1230751" y="6858000"/>
                </a:lnTo>
                <a:lnTo>
                  <a:pt x="1026649" y="6600650"/>
                </a:lnTo>
                <a:cubicBezTo>
                  <a:pt x="380788" y="5709514"/>
                  <a:pt x="0" y="4613726"/>
                  <a:pt x="0" y="3429000"/>
                </a:cubicBezTo>
                <a:cubicBezTo>
                  <a:pt x="0" y="2215094"/>
                  <a:pt x="399778" y="1094561"/>
                  <a:pt x="1074853" y="191877"/>
                </a:cubicBez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-2" y="0"/>
            <a:ext cx="12192000" cy="6858000"/>
          </a:xfrm>
          <a:prstGeom prst="rect">
            <a:avLst/>
          </a:prstGeom>
          <a:gradFill>
            <a:gsLst>
              <a:gs pos="50000">
                <a:srgbClr val="A9C97F">
                  <a:alpha val="46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585867" y="4423432"/>
            <a:ext cx="43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发展规划</a:t>
            </a:r>
            <a:endParaRPr lang="zh-CN" altLang="en-US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29408" y="2401485"/>
            <a:ext cx="1015663" cy="16198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28065" y="4021314"/>
            <a:ext cx="2048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字魂105号-简雅黑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849237" y="1200334"/>
            <a:ext cx="565809" cy="546430"/>
            <a:chOff x="6261411" y="2371318"/>
            <a:chExt cx="565809" cy="546430"/>
          </a:xfrm>
        </p:grpSpPr>
        <p:sp>
          <p:nvSpPr>
            <p:cNvPr id="28" name="椭圆 27"/>
            <p:cNvSpPr/>
            <p:nvPr/>
          </p:nvSpPr>
          <p:spPr>
            <a:xfrm>
              <a:off x="6261411" y="2371318"/>
              <a:ext cx="546430" cy="546430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80790" y="2394650"/>
              <a:ext cx="546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2010600030101010101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627031" y="1100433"/>
            <a:ext cx="3711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项目背景</a:t>
            </a:r>
            <a:endParaRPr lang="zh-CN" altLang="en-US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58926" y="2268583"/>
            <a:ext cx="565809" cy="546430"/>
            <a:chOff x="6261411" y="2371318"/>
            <a:chExt cx="565809" cy="546430"/>
          </a:xfrm>
        </p:grpSpPr>
        <p:sp>
          <p:nvSpPr>
            <p:cNvPr id="33" name="椭圆 32"/>
            <p:cNvSpPr/>
            <p:nvPr/>
          </p:nvSpPr>
          <p:spPr>
            <a:xfrm>
              <a:off x="6261411" y="2371318"/>
              <a:ext cx="546430" cy="546430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80790" y="2394650"/>
              <a:ext cx="546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2010600030101010101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566489" y="2211716"/>
            <a:ext cx="3711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产品技术</a:t>
            </a:r>
            <a:endParaRPr lang="zh-CN" altLang="en-US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78305" y="3429000"/>
            <a:ext cx="565809" cy="546430"/>
            <a:chOff x="6261411" y="2371318"/>
            <a:chExt cx="565809" cy="546430"/>
          </a:xfrm>
        </p:grpSpPr>
        <p:sp>
          <p:nvSpPr>
            <p:cNvPr id="41" name="椭圆 40"/>
            <p:cNvSpPr/>
            <p:nvPr/>
          </p:nvSpPr>
          <p:spPr>
            <a:xfrm>
              <a:off x="6261411" y="2371318"/>
              <a:ext cx="546430" cy="546430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280790" y="2394650"/>
              <a:ext cx="546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2010600030101010101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7578801" y="3374983"/>
            <a:ext cx="408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商业规划</a:t>
            </a:r>
            <a:endParaRPr lang="zh-CN" altLang="en-US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884063" y="4482979"/>
            <a:ext cx="645381" cy="546430"/>
            <a:chOff x="6261411" y="2371318"/>
            <a:chExt cx="645381" cy="546430"/>
          </a:xfrm>
        </p:grpSpPr>
        <p:sp>
          <p:nvSpPr>
            <p:cNvPr id="53" name="椭圆 52"/>
            <p:cNvSpPr/>
            <p:nvPr/>
          </p:nvSpPr>
          <p:spPr>
            <a:xfrm>
              <a:off x="6261411" y="2371318"/>
              <a:ext cx="546430" cy="546430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280790" y="2394650"/>
              <a:ext cx="626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2010600030101010101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921108" y="5441564"/>
            <a:ext cx="645381" cy="546430"/>
            <a:chOff x="6261411" y="2371318"/>
            <a:chExt cx="645381" cy="546430"/>
          </a:xfrm>
        </p:grpSpPr>
        <p:sp>
          <p:nvSpPr>
            <p:cNvPr id="61" name="椭圆 60"/>
            <p:cNvSpPr/>
            <p:nvPr/>
          </p:nvSpPr>
          <p:spPr>
            <a:xfrm>
              <a:off x="6261411" y="2371318"/>
              <a:ext cx="546430" cy="546430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280790" y="2394650"/>
              <a:ext cx="626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字魂105号-简雅黑" panose="02010600030101010101" pitchFamily="2" charset="-122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7585868" y="5280230"/>
            <a:ext cx="43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团队介绍</a:t>
            </a:r>
            <a:endParaRPr lang="zh-CN" altLang="en-US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359" y="205625"/>
            <a:ext cx="401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39853D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商业规划 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财务分析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349103" y="1759131"/>
          <a:ext cx="9953897" cy="3722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矩形 5"/>
          <p:cNvSpPr/>
          <p:nvPr/>
        </p:nvSpPr>
        <p:spPr>
          <a:xfrm>
            <a:off x="4586565" y="658904"/>
            <a:ext cx="71609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营业收入高速增长、可持续盈利能力强</a:t>
            </a:r>
            <a:endParaRPr lang="zh-CN" altLang="en-US" sz="32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6332" y="1271119"/>
            <a:ext cx="110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销售净利润</a:t>
            </a:r>
            <a:r>
              <a:rPr lang="zh-CN" altLang="en-US" sz="2800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可持续增长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，营业收入与净利润</a:t>
            </a:r>
            <a:r>
              <a:rPr lang="zh-CN" altLang="en-US" sz="2800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连年攀升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，盈利能力</a:t>
            </a:r>
            <a:r>
              <a:rPr lang="zh-CN" altLang="en-US" sz="2800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持续且良好</a:t>
            </a:r>
            <a:endParaRPr lang="zh-CN" altLang="en-US" sz="2800" dirty="0">
              <a:solidFill>
                <a:schemeClr val="accent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形 16" descr="翻页日历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73" y="5481319"/>
            <a:ext cx="914400" cy="914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988127" y="5784333"/>
            <a:ext cx="408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经营第五年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净利润超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endParaRPr lang="zh-CN" altLang="en-US" sz="28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" name="图形 19" descr="日历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0404" y="5481319"/>
            <a:ext cx="914400" cy="9144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550727" y="578433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投资回收期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2.12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" y="-1"/>
            <a:ext cx="12165272" cy="8038975"/>
          </a:xfrm>
          <a:prstGeom prst="rect">
            <a:avLst/>
          </a:prstGeom>
        </p:spPr>
      </p:pic>
      <p:sp>
        <p:nvSpPr>
          <p:cNvPr id="48" name="任意多边形: 形状 47"/>
          <p:cNvSpPr/>
          <p:nvPr/>
        </p:nvSpPr>
        <p:spPr>
          <a:xfrm>
            <a:off x="0" y="0"/>
            <a:ext cx="12192001" cy="3429000"/>
          </a:xfrm>
          <a:custGeom>
            <a:avLst/>
            <a:gdLst>
              <a:gd name="connsiteX0" fmla="*/ 0 w 12192001"/>
              <a:gd name="connsiteY0" fmla="*/ 0 h 3429000"/>
              <a:gd name="connsiteX1" fmla="*/ 1039657 w 12192001"/>
              <a:gd name="connsiteY1" fmla="*/ 0 h 3429000"/>
              <a:gd name="connsiteX2" fmla="*/ 1182057 w 12192001"/>
              <a:gd name="connsiteY2" fmla="*/ 101263 h 3429000"/>
              <a:gd name="connsiteX3" fmla="*/ 6096003 w 12192001"/>
              <a:gd name="connsiteY3" fmla="*/ 1602266 h 3429000"/>
              <a:gd name="connsiteX4" fmla="*/ 11009948 w 12192001"/>
              <a:gd name="connsiteY4" fmla="*/ 101263 h 3429000"/>
              <a:gd name="connsiteX5" fmla="*/ 11152348 w 12192001"/>
              <a:gd name="connsiteY5" fmla="*/ 0 h 3429000"/>
              <a:gd name="connsiteX6" fmla="*/ 12192001 w 12192001"/>
              <a:gd name="connsiteY6" fmla="*/ 0 h 3429000"/>
              <a:gd name="connsiteX7" fmla="*/ 12192001 w 12192001"/>
              <a:gd name="connsiteY7" fmla="*/ 1501738 h 3429000"/>
              <a:gd name="connsiteX8" fmla="*/ 12031292 w 12192001"/>
              <a:gd name="connsiteY8" fmla="*/ 1616020 h 3429000"/>
              <a:gd name="connsiteX9" fmla="*/ 6096003 w 12192001"/>
              <a:gd name="connsiteY9" fmla="*/ 3429000 h 3429000"/>
              <a:gd name="connsiteX10" fmla="*/ 160712 w 12192001"/>
              <a:gd name="connsiteY10" fmla="*/ 1616020 h 3429000"/>
              <a:gd name="connsiteX11" fmla="*/ 0 w 12192001"/>
              <a:gd name="connsiteY11" fmla="*/ 1501735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3429000">
                <a:moveTo>
                  <a:pt x="0" y="0"/>
                </a:moveTo>
                <a:lnTo>
                  <a:pt x="1039657" y="0"/>
                </a:lnTo>
                <a:lnTo>
                  <a:pt x="1182057" y="101263"/>
                </a:lnTo>
                <a:cubicBezTo>
                  <a:pt x="2584772" y="1048918"/>
                  <a:pt x="4275766" y="1602266"/>
                  <a:pt x="6096003" y="1602266"/>
                </a:cubicBezTo>
                <a:cubicBezTo>
                  <a:pt x="7916238" y="1602266"/>
                  <a:pt x="9607233" y="1048918"/>
                  <a:pt x="11009948" y="101263"/>
                </a:cubicBezTo>
                <a:lnTo>
                  <a:pt x="11152348" y="0"/>
                </a:lnTo>
                <a:lnTo>
                  <a:pt x="12192001" y="0"/>
                </a:lnTo>
                <a:lnTo>
                  <a:pt x="12192001" y="1501738"/>
                </a:lnTo>
                <a:lnTo>
                  <a:pt x="12031292" y="1616020"/>
                </a:lnTo>
                <a:cubicBezTo>
                  <a:pt x="10337029" y="2760642"/>
                  <a:pt x="8294567" y="3429000"/>
                  <a:pt x="6096003" y="3429000"/>
                </a:cubicBezTo>
                <a:cubicBezTo>
                  <a:pt x="3897437" y="3429000"/>
                  <a:pt x="1854976" y="2760642"/>
                  <a:pt x="160712" y="1616020"/>
                </a:cubicBezTo>
                <a:lnTo>
                  <a:pt x="0" y="150173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13364" y="1180975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ACCA83">
                  <a:alpha val="51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17875" y="3429000"/>
            <a:ext cx="5982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发展规划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83132" y="4749101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推广方向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49099" y="2217131"/>
            <a:ext cx="3760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PART FOUR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359" y="205625"/>
            <a:ext cx="401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发展规划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推广策略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96433" y="86312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推广策略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6483102" y="2006068"/>
          <a:ext cx="4641686" cy="400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55934" y="2509769"/>
            <a:ext cx="4107815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面向企业，提供长期合作试验关系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5934" y="3210994"/>
            <a:ext cx="4107815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根据用户需要，将监测设备以各种形式接入各类家用设备，使养殖更具私人化和个性化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5934" y="5178224"/>
            <a:ext cx="409352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积极参与大型农业展览博览会、科技展览会，设计产品宣传手册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虚尾箭头 3"/>
          <p:cNvSpPr/>
          <p:nvPr/>
        </p:nvSpPr>
        <p:spPr>
          <a:xfrm flipH="1">
            <a:off x="5276850" y="2309495"/>
            <a:ext cx="1638300" cy="567690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虚尾箭头 4"/>
          <p:cNvSpPr/>
          <p:nvPr/>
        </p:nvSpPr>
        <p:spPr>
          <a:xfrm flipH="1">
            <a:off x="5276850" y="3674745"/>
            <a:ext cx="1638300" cy="567690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虚尾箭头 13"/>
          <p:cNvSpPr/>
          <p:nvPr/>
        </p:nvSpPr>
        <p:spPr>
          <a:xfrm flipH="1">
            <a:off x="5276850" y="5238750"/>
            <a:ext cx="1638300" cy="567690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646" y="2008599"/>
            <a:ext cx="4107815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面向用户，提供短期的使用体验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5934" y="4226657"/>
            <a:ext cx="4107815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根据企业需要，提供各类平台接口，扩大企业的业务种类和范围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" y="-1"/>
            <a:ext cx="12165272" cy="8038975"/>
          </a:xfrm>
          <a:prstGeom prst="rect">
            <a:avLst/>
          </a:prstGeom>
        </p:spPr>
      </p:pic>
      <p:sp>
        <p:nvSpPr>
          <p:cNvPr id="48" name="任意多边形: 形状 47"/>
          <p:cNvSpPr/>
          <p:nvPr/>
        </p:nvSpPr>
        <p:spPr>
          <a:xfrm>
            <a:off x="0" y="0"/>
            <a:ext cx="12192001" cy="3429000"/>
          </a:xfrm>
          <a:custGeom>
            <a:avLst/>
            <a:gdLst>
              <a:gd name="connsiteX0" fmla="*/ 0 w 12192001"/>
              <a:gd name="connsiteY0" fmla="*/ 0 h 3429000"/>
              <a:gd name="connsiteX1" fmla="*/ 1039657 w 12192001"/>
              <a:gd name="connsiteY1" fmla="*/ 0 h 3429000"/>
              <a:gd name="connsiteX2" fmla="*/ 1182057 w 12192001"/>
              <a:gd name="connsiteY2" fmla="*/ 101263 h 3429000"/>
              <a:gd name="connsiteX3" fmla="*/ 6096003 w 12192001"/>
              <a:gd name="connsiteY3" fmla="*/ 1602266 h 3429000"/>
              <a:gd name="connsiteX4" fmla="*/ 11009948 w 12192001"/>
              <a:gd name="connsiteY4" fmla="*/ 101263 h 3429000"/>
              <a:gd name="connsiteX5" fmla="*/ 11152348 w 12192001"/>
              <a:gd name="connsiteY5" fmla="*/ 0 h 3429000"/>
              <a:gd name="connsiteX6" fmla="*/ 12192001 w 12192001"/>
              <a:gd name="connsiteY6" fmla="*/ 0 h 3429000"/>
              <a:gd name="connsiteX7" fmla="*/ 12192001 w 12192001"/>
              <a:gd name="connsiteY7" fmla="*/ 1501738 h 3429000"/>
              <a:gd name="connsiteX8" fmla="*/ 12031292 w 12192001"/>
              <a:gd name="connsiteY8" fmla="*/ 1616020 h 3429000"/>
              <a:gd name="connsiteX9" fmla="*/ 6096003 w 12192001"/>
              <a:gd name="connsiteY9" fmla="*/ 3429000 h 3429000"/>
              <a:gd name="connsiteX10" fmla="*/ 160712 w 12192001"/>
              <a:gd name="connsiteY10" fmla="*/ 1616020 h 3429000"/>
              <a:gd name="connsiteX11" fmla="*/ 0 w 12192001"/>
              <a:gd name="connsiteY11" fmla="*/ 1501735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3429000">
                <a:moveTo>
                  <a:pt x="0" y="0"/>
                </a:moveTo>
                <a:lnTo>
                  <a:pt x="1039657" y="0"/>
                </a:lnTo>
                <a:lnTo>
                  <a:pt x="1182057" y="101263"/>
                </a:lnTo>
                <a:cubicBezTo>
                  <a:pt x="2584772" y="1048918"/>
                  <a:pt x="4275766" y="1602266"/>
                  <a:pt x="6096003" y="1602266"/>
                </a:cubicBezTo>
                <a:cubicBezTo>
                  <a:pt x="7916238" y="1602266"/>
                  <a:pt x="9607233" y="1048918"/>
                  <a:pt x="11009948" y="101263"/>
                </a:cubicBezTo>
                <a:lnTo>
                  <a:pt x="11152348" y="0"/>
                </a:lnTo>
                <a:lnTo>
                  <a:pt x="12192001" y="0"/>
                </a:lnTo>
                <a:lnTo>
                  <a:pt x="12192001" y="1501738"/>
                </a:lnTo>
                <a:lnTo>
                  <a:pt x="12031292" y="1616020"/>
                </a:lnTo>
                <a:cubicBezTo>
                  <a:pt x="10337029" y="2760642"/>
                  <a:pt x="8294567" y="3429000"/>
                  <a:pt x="6096003" y="3429000"/>
                </a:cubicBezTo>
                <a:cubicBezTo>
                  <a:pt x="3897437" y="3429000"/>
                  <a:pt x="1854976" y="2760642"/>
                  <a:pt x="160712" y="1616020"/>
                </a:cubicBezTo>
                <a:lnTo>
                  <a:pt x="0" y="150173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13364" y="1180975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ACCA83">
                  <a:alpha val="55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17875" y="3429000"/>
            <a:ext cx="5982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团队介绍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49099" y="2217131"/>
            <a:ext cx="3760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PART FIVE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" grpId="0" bldLvl="0" animBg="1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360" y="205625"/>
            <a:ext cx="236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39853D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团队介绍</a:t>
            </a:r>
            <a:endParaRPr lang="zh-CN" altLang="en-US" sz="2400" dirty="0">
              <a:solidFill>
                <a:srgbClr val="E8D83A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78" y="1575089"/>
            <a:ext cx="1234786" cy="1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45467" y="3318570"/>
            <a:ext cx="2602192" cy="3539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孙玲玲教授​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1600" dirty="0"/>
              <a:t>       浙江省“智能识别关键技术与应用”重点科技创新团队带头人。​</a:t>
            </a:r>
            <a:endParaRPr lang="zh-CN" altLang="en-US" sz="1600" dirty="0"/>
          </a:p>
          <a:p>
            <a:r>
              <a:rPr lang="zh-CN" altLang="en-US" sz="1600" dirty="0"/>
              <a:t>       已有</a:t>
            </a:r>
            <a:r>
              <a:rPr lang="en-US" altLang="zh-CN" sz="1600" dirty="0"/>
              <a:t>20</a:t>
            </a:r>
            <a:r>
              <a:rPr lang="zh-CN" altLang="en-US" sz="1600" dirty="0"/>
              <a:t>多项成果通过国家级和部、省级专家技术鉴定或验收，并荣获浙江省科技进步二等奖、国家教学成果一等奖、部攻关成果集体荣誉奖等省部科技奖励。在</a:t>
            </a:r>
            <a:r>
              <a:rPr lang="en-US" altLang="zh-CN" sz="1600" dirty="0"/>
              <a:t>IEEE EDL/MTT</a:t>
            </a:r>
            <a:r>
              <a:rPr lang="zh-CN" altLang="en-US" sz="1600" dirty="0"/>
              <a:t>等期刊上发表三大检索学术论文</a:t>
            </a:r>
            <a:r>
              <a:rPr lang="en-US" altLang="zh-CN" sz="1600" dirty="0"/>
              <a:t>60</a:t>
            </a:r>
            <a:r>
              <a:rPr lang="zh-CN" altLang="en-US" sz="1600" dirty="0"/>
              <a:t>余篇，授权专利和软著</a:t>
            </a:r>
            <a:r>
              <a:rPr lang="en-US" altLang="zh-CN" sz="1600" dirty="0"/>
              <a:t>20</a:t>
            </a:r>
            <a:r>
              <a:rPr lang="zh-CN" altLang="en-US" sz="1600" dirty="0"/>
              <a:t>余项。​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893619" y="928758"/>
            <a:ext cx="202415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zh-CN" altLang="en-US" sz="3600" dirty="0"/>
              <a:t>指导老师</a:t>
            </a:r>
            <a:endParaRPr lang="zh-CN" altLang="en-US" sz="3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475" y="4182965"/>
            <a:ext cx="113288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C:\Users\xiaoxing\Desktop\OneDrive_1_2021-9-15\郭.jpg郭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29893" y="343249"/>
            <a:ext cx="887095" cy="1184275"/>
          </a:xfrm>
          <a:prstGeom prst="rect">
            <a:avLst/>
          </a:prstGeom>
        </p:spPr>
      </p:pic>
      <p:pic>
        <p:nvPicPr>
          <p:cNvPr id="16" name="图片 15" descr="C:\Users\xiaoxing\Desktop\OneDrive_1_2021-9-15\韩.jpg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03378" y="2323612"/>
            <a:ext cx="862965" cy="1209040"/>
          </a:xfrm>
          <a:prstGeom prst="rect">
            <a:avLst/>
          </a:prstGeom>
        </p:spPr>
      </p:pic>
      <p:pic>
        <p:nvPicPr>
          <p:cNvPr id="17" name="图片 16" descr="C:\Users\xiaoxing\Desktop\OneDrive_1_2021-9-15\申.jpg申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79540" y="2329755"/>
            <a:ext cx="913765" cy="1209039"/>
          </a:xfrm>
          <a:prstGeom prst="rect">
            <a:avLst/>
          </a:prstGeom>
        </p:spPr>
      </p:pic>
      <p:pic>
        <p:nvPicPr>
          <p:cNvPr id="18" name="图片 17" descr="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9125" y="4224864"/>
            <a:ext cx="1132883" cy="1412219"/>
          </a:xfrm>
          <a:prstGeom prst="rect">
            <a:avLst/>
          </a:prstGeom>
        </p:spPr>
      </p:pic>
      <p:pic>
        <p:nvPicPr>
          <p:cNvPr id="19" name="图片 18" descr="黄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505" y="4273732"/>
            <a:ext cx="1059873" cy="13951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9667" y="4273732"/>
            <a:ext cx="1059873" cy="1395134"/>
          </a:xfrm>
          <a:prstGeom prst="rect">
            <a:avLst/>
          </a:prstGeom>
        </p:spPr>
      </p:pic>
      <p:sp>
        <p:nvSpPr>
          <p:cNvPr id="22" name="TextBox 40"/>
          <p:cNvSpPr txBox="1"/>
          <p:nvPr/>
        </p:nvSpPr>
        <p:spPr>
          <a:xfrm>
            <a:off x="8606854" y="1573482"/>
            <a:ext cx="1279566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沈苏阳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0"/>
          <p:cNvSpPr txBox="1"/>
          <p:nvPr/>
        </p:nvSpPr>
        <p:spPr>
          <a:xfrm>
            <a:off x="6630269" y="1573483"/>
            <a:ext cx="1279566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郭清源</a:t>
            </a:r>
            <a:endParaRPr lang="zh-CN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45"/>
          <p:cNvSpPr txBox="1"/>
          <p:nvPr/>
        </p:nvSpPr>
        <p:spPr>
          <a:xfrm>
            <a:off x="5426877" y="3584753"/>
            <a:ext cx="1756530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申瑞琪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市场部、财务部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6" name="TextBox 46"/>
          <p:cNvSpPr txBox="1"/>
          <p:nvPr/>
        </p:nvSpPr>
        <p:spPr>
          <a:xfrm>
            <a:off x="7371626" y="3593873"/>
            <a:ext cx="2141766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韩浩杰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产品设计部、宣传部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7" name="TextBox 41"/>
          <p:cNvSpPr txBox="1"/>
          <p:nvPr/>
        </p:nvSpPr>
        <p:spPr>
          <a:xfrm>
            <a:off x="8606854" y="5760785"/>
            <a:ext cx="1235840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夏能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技术开发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8" name="TextBox 42"/>
          <p:cNvSpPr txBox="1"/>
          <p:nvPr/>
        </p:nvSpPr>
        <p:spPr>
          <a:xfrm>
            <a:off x="10406002" y="5773068"/>
            <a:ext cx="1265923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屠林振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技术开发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9" name="TextBox 44"/>
          <p:cNvSpPr txBox="1"/>
          <p:nvPr/>
        </p:nvSpPr>
        <p:spPr>
          <a:xfrm>
            <a:off x="9645546" y="3569864"/>
            <a:ext cx="1661828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杨圆园</a:t>
            </a:r>
            <a:endParaRPr lang="zh-CN" altLang="en-US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营销部、管理部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41"/>
          <p:cNvSpPr txBox="1"/>
          <p:nvPr/>
        </p:nvSpPr>
        <p:spPr>
          <a:xfrm>
            <a:off x="6673995" y="5760783"/>
            <a:ext cx="1235840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黄颖波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技术开发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25" y="296561"/>
            <a:ext cx="1077685" cy="1184276"/>
          </a:xfrm>
          <a:prstGeom prst="rect">
            <a:avLst/>
          </a:prstGeom>
        </p:spPr>
      </p:pic>
      <p:pic>
        <p:nvPicPr>
          <p:cNvPr id="33" name="图片 32" descr="C:\Users\xiaoxing\Desktop\OneDrive_1_2021-9-15\杨.jpg杨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762008" y="2329755"/>
            <a:ext cx="906901" cy="1211783"/>
          </a:xfrm>
          <a:prstGeom prst="rect">
            <a:avLst/>
          </a:prstGeom>
        </p:spPr>
      </p:pic>
      <p:sp>
        <p:nvSpPr>
          <p:cNvPr id="32" name="TextBox 41"/>
          <p:cNvSpPr txBox="1"/>
          <p:nvPr/>
        </p:nvSpPr>
        <p:spPr>
          <a:xfrm>
            <a:off x="4651867" y="5760784"/>
            <a:ext cx="1235840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但瑞龙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技术开发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任意多边形: 形状 31"/>
          <p:cNvSpPr/>
          <p:nvPr/>
        </p:nvSpPr>
        <p:spPr>
          <a:xfrm>
            <a:off x="6592085" y="0"/>
            <a:ext cx="3443897" cy="6858000"/>
          </a:xfrm>
          <a:custGeom>
            <a:avLst/>
            <a:gdLst>
              <a:gd name="connsiteX0" fmla="*/ 1225639 w 3443897"/>
              <a:gd name="connsiteY0" fmla="*/ 0 h 6858000"/>
              <a:gd name="connsiteX1" fmla="*/ 3440380 w 3443897"/>
              <a:gd name="connsiteY1" fmla="*/ 0 h 6858000"/>
              <a:gd name="connsiteX2" fmla="*/ 3359525 w 3443897"/>
              <a:gd name="connsiteY2" fmla="*/ 46491 h 6858000"/>
              <a:gd name="connsiteX3" fmla="*/ 1455287 w 3443897"/>
              <a:gd name="connsiteY3" fmla="*/ 3429000 h 6858000"/>
              <a:gd name="connsiteX4" fmla="*/ 3359525 w 3443897"/>
              <a:gd name="connsiteY4" fmla="*/ 6811510 h 6858000"/>
              <a:gd name="connsiteX5" fmla="*/ 3443897 w 3443897"/>
              <a:gd name="connsiteY5" fmla="*/ 6858000 h 6858000"/>
              <a:gd name="connsiteX6" fmla="*/ 1230751 w 3443897"/>
              <a:gd name="connsiteY6" fmla="*/ 6858000 h 6858000"/>
              <a:gd name="connsiteX7" fmla="*/ 1026649 w 3443897"/>
              <a:gd name="connsiteY7" fmla="*/ 6600650 h 6858000"/>
              <a:gd name="connsiteX8" fmla="*/ 0 w 3443897"/>
              <a:gd name="connsiteY8" fmla="*/ 3429000 h 6858000"/>
              <a:gd name="connsiteX9" fmla="*/ 1074853 w 3443897"/>
              <a:gd name="connsiteY9" fmla="*/ 1918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3897" h="6858000">
                <a:moveTo>
                  <a:pt x="1225639" y="0"/>
                </a:moveTo>
                <a:lnTo>
                  <a:pt x="3440380" y="0"/>
                </a:lnTo>
                <a:lnTo>
                  <a:pt x="3359525" y="46491"/>
                </a:lnTo>
                <a:cubicBezTo>
                  <a:pt x="2217890" y="740165"/>
                  <a:pt x="1455287" y="1995525"/>
                  <a:pt x="1455287" y="3429000"/>
                </a:cubicBezTo>
                <a:cubicBezTo>
                  <a:pt x="1455287" y="4862475"/>
                  <a:pt x="2217890" y="6117835"/>
                  <a:pt x="3359525" y="6811510"/>
                </a:cubicBezTo>
                <a:lnTo>
                  <a:pt x="3443897" y="6858000"/>
                </a:lnTo>
                <a:lnTo>
                  <a:pt x="1230751" y="6858000"/>
                </a:lnTo>
                <a:lnTo>
                  <a:pt x="1026649" y="6600650"/>
                </a:lnTo>
                <a:cubicBezTo>
                  <a:pt x="380788" y="5709514"/>
                  <a:pt x="0" y="4613726"/>
                  <a:pt x="0" y="3429000"/>
                </a:cubicBezTo>
                <a:cubicBezTo>
                  <a:pt x="0" y="2215094"/>
                  <a:pt x="399778" y="1094561"/>
                  <a:pt x="1074853" y="191877"/>
                </a:cubicBez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ACCA83">
                  <a:alpha val="49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7021" y="3775329"/>
            <a:ext cx="5995062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恳请评委老师批评指正！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5567" y="5685074"/>
            <a:ext cx="271325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latin typeface="ZiZhiQuXiMaiTi" panose="02010600030101010101" charset="-122"/>
                <a:ea typeface="ZiZhiQuXiMaiTi" panose="02010600030101010101" charset="-122"/>
              </a:rPr>
              <a:t>-《Silk Mate》</a:t>
            </a:r>
            <a:endParaRPr lang="zh-CN" altLang="en-US" sz="3200" dirty="0">
              <a:solidFill>
                <a:srgbClr val="FFFFFF"/>
              </a:solidFill>
              <a:latin typeface="ZiZhiQuXiMaiTi" panose="02010600030101010101" charset="-122"/>
              <a:ea typeface="ZiZhiQuXiMaiTi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" y="-1"/>
            <a:ext cx="12165272" cy="7240773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</p:pic>
      <p:sp>
        <p:nvSpPr>
          <p:cNvPr id="48" name="任意多边形: 形状 47"/>
          <p:cNvSpPr/>
          <p:nvPr/>
        </p:nvSpPr>
        <p:spPr>
          <a:xfrm>
            <a:off x="0" y="0"/>
            <a:ext cx="12192001" cy="3429000"/>
          </a:xfrm>
          <a:custGeom>
            <a:avLst/>
            <a:gdLst>
              <a:gd name="connsiteX0" fmla="*/ 0 w 12192001"/>
              <a:gd name="connsiteY0" fmla="*/ 0 h 3429000"/>
              <a:gd name="connsiteX1" fmla="*/ 1039657 w 12192001"/>
              <a:gd name="connsiteY1" fmla="*/ 0 h 3429000"/>
              <a:gd name="connsiteX2" fmla="*/ 1182057 w 12192001"/>
              <a:gd name="connsiteY2" fmla="*/ 101263 h 3429000"/>
              <a:gd name="connsiteX3" fmla="*/ 6096003 w 12192001"/>
              <a:gd name="connsiteY3" fmla="*/ 1602266 h 3429000"/>
              <a:gd name="connsiteX4" fmla="*/ 11009948 w 12192001"/>
              <a:gd name="connsiteY4" fmla="*/ 101263 h 3429000"/>
              <a:gd name="connsiteX5" fmla="*/ 11152348 w 12192001"/>
              <a:gd name="connsiteY5" fmla="*/ 0 h 3429000"/>
              <a:gd name="connsiteX6" fmla="*/ 12192001 w 12192001"/>
              <a:gd name="connsiteY6" fmla="*/ 0 h 3429000"/>
              <a:gd name="connsiteX7" fmla="*/ 12192001 w 12192001"/>
              <a:gd name="connsiteY7" fmla="*/ 1501738 h 3429000"/>
              <a:gd name="connsiteX8" fmla="*/ 12031292 w 12192001"/>
              <a:gd name="connsiteY8" fmla="*/ 1616020 h 3429000"/>
              <a:gd name="connsiteX9" fmla="*/ 6096003 w 12192001"/>
              <a:gd name="connsiteY9" fmla="*/ 3429000 h 3429000"/>
              <a:gd name="connsiteX10" fmla="*/ 160712 w 12192001"/>
              <a:gd name="connsiteY10" fmla="*/ 1616020 h 3429000"/>
              <a:gd name="connsiteX11" fmla="*/ 0 w 12192001"/>
              <a:gd name="connsiteY11" fmla="*/ 1501735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3429000">
                <a:moveTo>
                  <a:pt x="0" y="0"/>
                </a:moveTo>
                <a:lnTo>
                  <a:pt x="1039657" y="0"/>
                </a:lnTo>
                <a:lnTo>
                  <a:pt x="1182057" y="101263"/>
                </a:lnTo>
                <a:cubicBezTo>
                  <a:pt x="2584772" y="1048918"/>
                  <a:pt x="4275766" y="1602266"/>
                  <a:pt x="6096003" y="1602266"/>
                </a:cubicBezTo>
                <a:cubicBezTo>
                  <a:pt x="7916238" y="1602266"/>
                  <a:pt x="9607233" y="1048918"/>
                  <a:pt x="11009948" y="101263"/>
                </a:cubicBezTo>
                <a:lnTo>
                  <a:pt x="11152348" y="0"/>
                </a:lnTo>
                <a:lnTo>
                  <a:pt x="12192001" y="0"/>
                </a:lnTo>
                <a:lnTo>
                  <a:pt x="12192001" y="1501738"/>
                </a:lnTo>
                <a:lnTo>
                  <a:pt x="12031292" y="1616020"/>
                </a:lnTo>
                <a:cubicBezTo>
                  <a:pt x="10337029" y="2760642"/>
                  <a:pt x="8294567" y="3429000"/>
                  <a:pt x="6096003" y="3429000"/>
                </a:cubicBezTo>
                <a:cubicBezTo>
                  <a:pt x="3897437" y="3429000"/>
                  <a:pt x="1854976" y="2760642"/>
                  <a:pt x="160712" y="1616020"/>
                </a:cubicBezTo>
                <a:lnTo>
                  <a:pt x="0" y="150173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13364" y="1186351"/>
            <a:ext cx="12192000" cy="6054421"/>
          </a:xfrm>
          <a:prstGeom prst="rect">
            <a:avLst/>
          </a:prstGeom>
          <a:gradFill flip="none" rotWithShape="1">
            <a:gsLst>
              <a:gs pos="50000">
                <a:srgbClr val="A9C97F">
                  <a:alpha val="47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17875" y="3429000"/>
            <a:ext cx="5982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项目背景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33858" y="4688002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市场痛点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750100" y="5784336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技术背景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750100" y="5236169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政策背景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422989" y="2214935"/>
            <a:ext cx="3307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PART ONE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6"/>
          <p:cNvSpPr>
            <a:spLocks noChangeArrowheads="1"/>
          </p:cNvSpPr>
          <p:nvPr/>
        </p:nvSpPr>
        <p:spPr bwMode="auto">
          <a:xfrm>
            <a:off x="2955568" y="1063691"/>
            <a:ext cx="670853" cy="671057"/>
          </a:xfrm>
          <a:prstGeom prst="ellipse">
            <a:avLst/>
          </a:prstGeom>
          <a:solidFill>
            <a:srgbClr val="5A9D4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Freeform2"/>
          <p:cNvSpPr/>
          <p:nvPr/>
        </p:nvSpPr>
        <p:spPr>
          <a:xfrm>
            <a:off x="73660" y="1807845"/>
            <a:ext cx="2883535" cy="4445635"/>
          </a:xfrm>
          <a:custGeom>
            <a:avLst/>
            <a:gdLst>
              <a:gd name="connsiteX0" fmla="*/ 0 w 7425155"/>
              <a:gd name="connsiteY0" fmla="*/ 89764 h 897639"/>
              <a:gd name="connsiteX1" fmla="*/ 26291 w 7425155"/>
              <a:gd name="connsiteY1" fmla="*/ 26291 h 897639"/>
              <a:gd name="connsiteX2" fmla="*/ 89764 w 7425155"/>
              <a:gd name="connsiteY2" fmla="*/ 0 h 897639"/>
              <a:gd name="connsiteX3" fmla="*/ 7335391 w 7425155"/>
              <a:gd name="connsiteY3" fmla="*/ 0 h 897639"/>
              <a:gd name="connsiteX4" fmla="*/ 7398864 w 7425155"/>
              <a:gd name="connsiteY4" fmla="*/ 26291 h 897639"/>
              <a:gd name="connsiteX5" fmla="*/ 7425155 w 7425155"/>
              <a:gd name="connsiteY5" fmla="*/ 89764 h 897639"/>
              <a:gd name="connsiteX6" fmla="*/ 7425155 w 7425155"/>
              <a:gd name="connsiteY6" fmla="*/ 807875 h 897639"/>
              <a:gd name="connsiteX7" fmla="*/ 7398864 w 7425155"/>
              <a:gd name="connsiteY7" fmla="*/ 871348 h 897639"/>
              <a:gd name="connsiteX8" fmla="*/ 7335391 w 7425155"/>
              <a:gd name="connsiteY8" fmla="*/ 897639 h 897639"/>
              <a:gd name="connsiteX9" fmla="*/ 89764 w 7425155"/>
              <a:gd name="connsiteY9" fmla="*/ 897639 h 897639"/>
              <a:gd name="connsiteX10" fmla="*/ 26291 w 7425155"/>
              <a:gd name="connsiteY10" fmla="*/ 871348 h 897639"/>
              <a:gd name="connsiteX11" fmla="*/ 0 w 7425155"/>
              <a:gd name="connsiteY11" fmla="*/ 807875 h 897639"/>
              <a:gd name="connsiteX12" fmla="*/ 0 w 7425155"/>
              <a:gd name="connsiteY12" fmla="*/ 89764 h 8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25155" h="897639">
                <a:moveTo>
                  <a:pt x="0" y="89764"/>
                </a:moveTo>
                <a:cubicBezTo>
                  <a:pt x="0" y="65957"/>
                  <a:pt x="9457" y="43125"/>
                  <a:pt x="26291" y="26291"/>
                </a:cubicBezTo>
                <a:cubicBezTo>
                  <a:pt x="43125" y="9457"/>
                  <a:pt x="65957" y="0"/>
                  <a:pt x="89764" y="0"/>
                </a:cubicBezTo>
                <a:lnTo>
                  <a:pt x="7335391" y="0"/>
                </a:lnTo>
                <a:cubicBezTo>
                  <a:pt x="7359198" y="0"/>
                  <a:pt x="7382030" y="9457"/>
                  <a:pt x="7398864" y="26291"/>
                </a:cubicBezTo>
                <a:cubicBezTo>
                  <a:pt x="7415698" y="43125"/>
                  <a:pt x="7425155" y="65957"/>
                  <a:pt x="7425155" y="89764"/>
                </a:cubicBezTo>
                <a:lnTo>
                  <a:pt x="7425155" y="807875"/>
                </a:lnTo>
                <a:cubicBezTo>
                  <a:pt x="7425155" y="831682"/>
                  <a:pt x="7415698" y="854514"/>
                  <a:pt x="7398864" y="871348"/>
                </a:cubicBezTo>
                <a:cubicBezTo>
                  <a:pt x="7382030" y="888182"/>
                  <a:pt x="7359198" y="897639"/>
                  <a:pt x="7335391" y="897639"/>
                </a:cubicBezTo>
                <a:lnTo>
                  <a:pt x="89764" y="897639"/>
                </a:lnTo>
                <a:cubicBezTo>
                  <a:pt x="65957" y="897639"/>
                  <a:pt x="43125" y="888182"/>
                  <a:pt x="26291" y="871348"/>
                </a:cubicBezTo>
                <a:cubicBezTo>
                  <a:pt x="9457" y="854514"/>
                  <a:pt x="0" y="831682"/>
                  <a:pt x="0" y="807875"/>
                </a:cubicBezTo>
                <a:lnTo>
                  <a:pt x="0" y="8976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98000"/>
                  <a:lumOff val="2000"/>
                </a:schemeClr>
              </a:gs>
              <a:gs pos="50000">
                <a:schemeClr val="accent6"/>
              </a:gs>
              <a:gs pos="100000">
                <a:srgbClr val="B0CC88"/>
              </a:gs>
            </a:gsLst>
            <a:lin ang="5400000" scaled="0"/>
          </a:gradFill>
          <a:effectLst>
            <a:glow rad="101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93933" tIns="293933" rIns="7223386" bIns="293933" numCol="1" spcCol="1693" anchor="ctr" anchorCtr="0">
            <a:noAutofit/>
          </a:bodyPr>
          <a:lstStyle/>
          <a:p>
            <a:pPr marL="0" marR="0" lvl="0" indent="0" algn="ctr" defTabSz="18370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41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Freeform2"/>
          <p:cNvSpPr/>
          <p:nvPr/>
        </p:nvSpPr>
        <p:spPr>
          <a:xfrm>
            <a:off x="9185275" y="1809115"/>
            <a:ext cx="2883535" cy="4437380"/>
          </a:xfrm>
          <a:custGeom>
            <a:avLst/>
            <a:gdLst>
              <a:gd name="connsiteX0" fmla="*/ 0 w 7425155"/>
              <a:gd name="connsiteY0" fmla="*/ 89764 h 897639"/>
              <a:gd name="connsiteX1" fmla="*/ 26291 w 7425155"/>
              <a:gd name="connsiteY1" fmla="*/ 26291 h 897639"/>
              <a:gd name="connsiteX2" fmla="*/ 89764 w 7425155"/>
              <a:gd name="connsiteY2" fmla="*/ 0 h 897639"/>
              <a:gd name="connsiteX3" fmla="*/ 7335391 w 7425155"/>
              <a:gd name="connsiteY3" fmla="*/ 0 h 897639"/>
              <a:gd name="connsiteX4" fmla="*/ 7398864 w 7425155"/>
              <a:gd name="connsiteY4" fmla="*/ 26291 h 897639"/>
              <a:gd name="connsiteX5" fmla="*/ 7425155 w 7425155"/>
              <a:gd name="connsiteY5" fmla="*/ 89764 h 897639"/>
              <a:gd name="connsiteX6" fmla="*/ 7425155 w 7425155"/>
              <a:gd name="connsiteY6" fmla="*/ 807875 h 897639"/>
              <a:gd name="connsiteX7" fmla="*/ 7398864 w 7425155"/>
              <a:gd name="connsiteY7" fmla="*/ 871348 h 897639"/>
              <a:gd name="connsiteX8" fmla="*/ 7335391 w 7425155"/>
              <a:gd name="connsiteY8" fmla="*/ 897639 h 897639"/>
              <a:gd name="connsiteX9" fmla="*/ 89764 w 7425155"/>
              <a:gd name="connsiteY9" fmla="*/ 897639 h 897639"/>
              <a:gd name="connsiteX10" fmla="*/ 26291 w 7425155"/>
              <a:gd name="connsiteY10" fmla="*/ 871348 h 897639"/>
              <a:gd name="connsiteX11" fmla="*/ 0 w 7425155"/>
              <a:gd name="connsiteY11" fmla="*/ 807875 h 897639"/>
              <a:gd name="connsiteX12" fmla="*/ 0 w 7425155"/>
              <a:gd name="connsiteY12" fmla="*/ 89764 h 8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25155" h="897639">
                <a:moveTo>
                  <a:pt x="0" y="89764"/>
                </a:moveTo>
                <a:cubicBezTo>
                  <a:pt x="0" y="65957"/>
                  <a:pt x="9457" y="43125"/>
                  <a:pt x="26291" y="26291"/>
                </a:cubicBezTo>
                <a:cubicBezTo>
                  <a:pt x="43125" y="9457"/>
                  <a:pt x="65957" y="0"/>
                  <a:pt x="89764" y="0"/>
                </a:cubicBezTo>
                <a:lnTo>
                  <a:pt x="7335391" y="0"/>
                </a:lnTo>
                <a:cubicBezTo>
                  <a:pt x="7359198" y="0"/>
                  <a:pt x="7382030" y="9457"/>
                  <a:pt x="7398864" y="26291"/>
                </a:cubicBezTo>
                <a:cubicBezTo>
                  <a:pt x="7415698" y="43125"/>
                  <a:pt x="7425155" y="65957"/>
                  <a:pt x="7425155" y="89764"/>
                </a:cubicBezTo>
                <a:lnTo>
                  <a:pt x="7425155" y="807875"/>
                </a:lnTo>
                <a:cubicBezTo>
                  <a:pt x="7425155" y="831682"/>
                  <a:pt x="7415698" y="854514"/>
                  <a:pt x="7398864" y="871348"/>
                </a:cubicBezTo>
                <a:cubicBezTo>
                  <a:pt x="7382030" y="888182"/>
                  <a:pt x="7359198" y="897639"/>
                  <a:pt x="7335391" y="897639"/>
                </a:cubicBezTo>
                <a:lnTo>
                  <a:pt x="89764" y="897639"/>
                </a:lnTo>
                <a:cubicBezTo>
                  <a:pt x="65957" y="897639"/>
                  <a:pt x="43125" y="888182"/>
                  <a:pt x="26291" y="871348"/>
                </a:cubicBezTo>
                <a:cubicBezTo>
                  <a:pt x="9457" y="854514"/>
                  <a:pt x="0" y="831682"/>
                  <a:pt x="0" y="807875"/>
                </a:cubicBezTo>
                <a:lnTo>
                  <a:pt x="0" y="89764"/>
                </a:lnTo>
                <a:close/>
              </a:path>
            </a:pathLst>
          </a:cu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rgbClr val="AAC980"/>
              </a:gs>
            </a:gsLst>
          </a:gradFill>
          <a:effectLst>
            <a:glow rad="101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93933" tIns="293933" rIns="7223386" bIns="293933" numCol="1" spcCol="1693" anchor="ctr" anchorCtr="0">
            <a:noAutofit/>
          </a:bodyPr>
          <a:lstStyle/>
          <a:p>
            <a:pPr marL="0" marR="0" lvl="0" indent="0" algn="ctr" defTabSz="18370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41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Freeform2"/>
          <p:cNvSpPr/>
          <p:nvPr/>
        </p:nvSpPr>
        <p:spPr>
          <a:xfrm>
            <a:off x="3115310" y="1808480"/>
            <a:ext cx="2883535" cy="4445000"/>
          </a:xfrm>
          <a:custGeom>
            <a:avLst/>
            <a:gdLst>
              <a:gd name="connsiteX0" fmla="*/ 0 w 7425155"/>
              <a:gd name="connsiteY0" fmla="*/ 89764 h 897639"/>
              <a:gd name="connsiteX1" fmla="*/ 26291 w 7425155"/>
              <a:gd name="connsiteY1" fmla="*/ 26291 h 897639"/>
              <a:gd name="connsiteX2" fmla="*/ 89764 w 7425155"/>
              <a:gd name="connsiteY2" fmla="*/ 0 h 897639"/>
              <a:gd name="connsiteX3" fmla="*/ 7335391 w 7425155"/>
              <a:gd name="connsiteY3" fmla="*/ 0 h 897639"/>
              <a:gd name="connsiteX4" fmla="*/ 7398864 w 7425155"/>
              <a:gd name="connsiteY4" fmla="*/ 26291 h 897639"/>
              <a:gd name="connsiteX5" fmla="*/ 7425155 w 7425155"/>
              <a:gd name="connsiteY5" fmla="*/ 89764 h 897639"/>
              <a:gd name="connsiteX6" fmla="*/ 7425155 w 7425155"/>
              <a:gd name="connsiteY6" fmla="*/ 807875 h 897639"/>
              <a:gd name="connsiteX7" fmla="*/ 7398864 w 7425155"/>
              <a:gd name="connsiteY7" fmla="*/ 871348 h 897639"/>
              <a:gd name="connsiteX8" fmla="*/ 7335391 w 7425155"/>
              <a:gd name="connsiteY8" fmla="*/ 897639 h 897639"/>
              <a:gd name="connsiteX9" fmla="*/ 89764 w 7425155"/>
              <a:gd name="connsiteY9" fmla="*/ 897639 h 897639"/>
              <a:gd name="connsiteX10" fmla="*/ 26291 w 7425155"/>
              <a:gd name="connsiteY10" fmla="*/ 871348 h 897639"/>
              <a:gd name="connsiteX11" fmla="*/ 0 w 7425155"/>
              <a:gd name="connsiteY11" fmla="*/ 807875 h 897639"/>
              <a:gd name="connsiteX12" fmla="*/ 0 w 7425155"/>
              <a:gd name="connsiteY12" fmla="*/ 89764 h 8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25155" h="897639">
                <a:moveTo>
                  <a:pt x="0" y="89764"/>
                </a:moveTo>
                <a:cubicBezTo>
                  <a:pt x="0" y="65957"/>
                  <a:pt x="9457" y="43125"/>
                  <a:pt x="26291" y="26291"/>
                </a:cubicBezTo>
                <a:cubicBezTo>
                  <a:pt x="43125" y="9457"/>
                  <a:pt x="65957" y="0"/>
                  <a:pt x="89764" y="0"/>
                </a:cubicBezTo>
                <a:lnTo>
                  <a:pt x="7335391" y="0"/>
                </a:lnTo>
                <a:cubicBezTo>
                  <a:pt x="7359198" y="0"/>
                  <a:pt x="7382030" y="9457"/>
                  <a:pt x="7398864" y="26291"/>
                </a:cubicBezTo>
                <a:cubicBezTo>
                  <a:pt x="7415698" y="43125"/>
                  <a:pt x="7425155" y="65957"/>
                  <a:pt x="7425155" y="89764"/>
                </a:cubicBezTo>
                <a:lnTo>
                  <a:pt x="7425155" y="807875"/>
                </a:lnTo>
                <a:cubicBezTo>
                  <a:pt x="7425155" y="831682"/>
                  <a:pt x="7415698" y="854514"/>
                  <a:pt x="7398864" y="871348"/>
                </a:cubicBezTo>
                <a:cubicBezTo>
                  <a:pt x="7382030" y="888182"/>
                  <a:pt x="7359198" y="897639"/>
                  <a:pt x="7335391" y="897639"/>
                </a:cubicBezTo>
                <a:lnTo>
                  <a:pt x="89764" y="897639"/>
                </a:lnTo>
                <a:cubicBezTo>
                  <a:pt x="65957" y="897639"/>
                  <a:pt x="43125" y="888182"/>
                  <a:pt x="26291" y="871348"/>
                </a:cubicBezTo>
                <a:cubicBezTo>
                  <a:pt x="9457" y="854514"/>
                  <a:pt x="0" y="831682"/>
                  <a:pt x="0" y="807875"/>
                </a:cubicBezTo>
                <a:lnTo>
                  <a:pt x="0" y="89764"/>
                </a:lnTo>
                <a:close/>
              </a:path>
            </a:pathLst>
          </a:cu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rgbClr val="AECB86"/>
              </a:gs>
            </a:gsLst>
          </a:gradFill>
          <a:effectLst>
            <a:glow rad="101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93933" tIns="293933" rIns="7223386" bIns="293933" numCol="1" spcCol="169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1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任意多边形: 形状 20"/>
          <p:cNvSpPr/>
          <p:nvPr/>
        </p:nvSpPr>
        <p:spPr>
          <a:xfrm>
            <a:off x="0" y="269875"/>
            <a:ext cx="553085" cy="478155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891" y="287855"/>
            <a:ext cx="36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项目背景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市场痛点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pic>
        <p:nvPicPr>
          <p:cNvPr id="5" name="图片 4" descr="81ff7f25bd88dccf6a205775b5a1c0d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1809115"/>
            <a:ext cx="2504258" cy="3160800"/>
          </a:xfrm>
          <a:prstGeom prst="rect">
            <a:avLst/>
          </a:prstGeom>
        </p:spPr>
      </p:pic>
      <p:pic>
        <p:nvPicPr>
          <p:cNvPr id="6" name="图片 5" descr="src=http___n.sinaimg.cn_translate_289_w600h489_20180602_J81Z-hcikcew6289292.jpg&amp;refer=http___n.sinaimg"/>
          <p:cNvPicPr/>
          <p:nvPr/>
        </p:nvPicPr>
        <p:blipFill>
          <a:blip r:embed="rId3"/>
          <a:srcRect l="27558" r="75" b="15951"/>
          <a:stretch>
            <a:fillRect/>
          </a:stretch>
        </p:blipFill>
        <p:spPr>
          <a:xfrm>
            <a:off x="3328670" y="1807210"/>
            <a:ext cx="2505600" cy="3160800"/>
          </a:xfrm>
          <a:prstGeom prst="rect">
            <a:avLst/>
          </a:prstGeom>
        </p:spPr>
      </p:pic>
      <p:sp>
        <p:nvSpPr>
          <p:cNvPr id="107" name="AutoShape2"/>
          <p:cNvSpPr/>
          <p:nvPr/>
        </p:nvSpPr>
        <p:spPr>
          <a:xfrm>
            <a:off x="275590" y="1315085"/>
            <a:ext cx="4851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阿里巴巴普惠体 R" panose="00020600040101010101" pitchFamily="18" charset="-122"/>
                <a:sym typeface="阿里巴巴普惠体 R" panose="00020600040101010101" pitchFamily="18" charset="-122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阿里巴巴普惠体 R" panose="00020600040101010101" pitchFamily="18" charset="-122"/>
              <a:sym typeface="阿里巴巴普惠体 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5590" y="5079365"/>
            <a:ext cx="2497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新形势下，传统蚕桑业发展面临养蚕劳动力减少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" name="AutoShape1"/>
          <p:cNvSpPr/>
          <p:nvPr/>
        </p:nvSpPr>
        <p:spPr>
          <a:xfrm>
            <a:off x="3328830" y="1304465"/>
            <a:ext cx="20320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阿里巴巴普惠体 R" panose="00020600040101010101" pitchFamily="18" charset="-122"/>
                <a:sym typeface="阿里巴巴普惠体 R" panose="00020600040101010101" pitchFamily="18" charset="-122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阿里巴巴普惠体 R" panose="00020600040101010101" pitchFamily="18" charset="-122"/>
              <a:sym typeface="阿里巴巴普惠体 R" panose="00020600040101010101" pitchFamily="18" charset="-122"/>
            </a:endParaRPr>
          </a:p>
        </p:txBody>
      </p:sp>
      <p:sp>
        <p:nvSpPr>
          <p:cNvPr id="22" name="Freeform2"/>
          <p:cNvSpPr/>
          <p:nvPr/>
        </p:nvSpPr>
        <p:spPr>
          <a:xfrm>
            <a:off x="6156960" y="1796415"/>
            <a:ext cx="2883535" cy="4464685"/>
          </a:xfrm>
          <a:custGeom>
            <a:avLst/>
            <a:gdLst>
              <a:gd name="connsiteX0" fmla="*/ 0 w 7425155"/>
              <a:gd name="connsiteY0" fmla="*/ 89764 h 897639"/>
              <a:gd name="connsiteX1" fmla="*/ 26291 w 7425155"/>
              <a:gd name="connsiteY1" fmla="*/ 26291 h 897639"/>
              <a:gd name="connsiteX2" fmla="*/ 89764 w 7425155"/>
              <a:gd name="connsiteY2" fmla="*/ 0 h 897639"/>
              <a:gd name="connsiteX3" fmla="*/ 7335391 w 7425155"/>
              <a:gd name="connsiteY3" fmla="*/ 0 h 897639"/>
              <a:gd name="connsiteX4" fmla="*/ 7398864 w 7425155"/>
              <a:gd name="connsiteY4" fmla="*/ 26291 h 897639"/>
              <a:gd name="connsiteX5" fmla="*/ 7425155 w 7425155"/>
              <a:gd name="connsiteY5" fmla="*/ 89764 h 897639"/>
              <a:gd name="connsiteX6" fmla="*/ 7425155 w 7425155"/>
              <a:gd name="connsiteY6" fmla="*/ 807875 h 897639"/>
              <a:gd name="connsiteX7" fmla="*/ 7398864 w 7425155"/>
              <a:gd name="connsiteY7" fmla="*/ 871348 h 897639"/>
              <a:gd name="connsiteX8" fmla="*/ 7335391 w 7425155"/>
              <a:gd name="connsiteY8" fmla="*/ 897639 h 897639"/>
              <a:gd name="connsiteX9" fmla="*/ 89764 w 7425155"/>
              <a:gd name="connsiteY9" fmla="*/ 897639 h 897639"/>
              <a:gd name="connsiteX10" fmla="*/ 26291 w 7425155"/>
              <a:gd name="connsiteY10" fmla="*/ 871348 h 897639"/>
              <a:gd name="connsiteX11" fmla="*/ 0 w 7425155"/>
              <a:gd name="connsiteY11" fmla="*/ 807875 h 897639"/>
              <a:gd name="connsiteX12" fmla="*/ 0 w 7425155"/>
              <a:gd name="connsiteY12" fmla="*/ 89764 h 8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25155" h="897639">
                <a:moveTo>
                  <a:pt x="0" y="89764"/>
                </a:moveTo>
                <a:cubicBezTo>
                  <a:pt x="0" y="65957"/>
                  <a:pt x="9457" y="43125"/>
                  <a:pt x="26291" y="26291"/>
                </a:cubicBezTo>
                <a:cubicBezTo>
                  <a:pt x="43125" y="9457"/>
                  <a:pt x="65957" y="0"/>
                  <a:pt x="89764" y="0"/>
                </a:cubicBezTo>
                <a:lnTo>
                  <a:pt x="7335391" y="0"/>
                </a:lnTo>
                <a:cubicBezTo>
                  <a:pt x="7359198" y="0"/>
                  <a:pt x="7382030" y="9457"/>
                  <a:pt x="7398864" y="26291"/>
                </a:cubicBezTo>
                <a:cubicBezTo>
                  <a:pt x="7415698" y="43125"/>
                  <a:pt x="7425155" y="65957"/>
                  <a:pt x="7425155" y="89764"/>
                </a:cubicBezTo>
                <a:lnTo>
                  <a:pt x="7425155" y="807875"/>
                </a:lnTo>
                <a:cubicBezTo>
                  <a:pt x="7425155" y="831682"/>
                  <a:pt x="7415698" y="854514"/>
                  <a:pt x="7398864" y="871348"/>
                </a:cubicBezTo>
                <a:cubicBezTo>
                  <a:pt x="7382030" y="888182"/>
                  <a:pt x="7359198" y="897639"/>
                  <a:pt x="7335391" y="897639"/>
                </a:cubicBezTo>
                <a:lnTo>
                  <a:pt x="89764" y="897639"/>
                </a:lnTo>
                <a:cubicBezTo>
                  <a:pt x="65957" y="897639"/>
                  <a:pt x="43125" y="888182"/>
                  <a:pt x="26291" y="871348"/>
                </a:cubicBezTo>
                <a:cubicBezTo>
                  <a:pt x="9457" y="854514"/>
                  <a:pt x="0" y="831682"/>
                  <a:pt x="0" y="807875"/>
                </a:cubicBezTo>
                <a:lnTo>
                  <a:pt x="0" y="89764"/>
                </a:lnTo>
                <a:close/>
              </a:path>
            </a:pathLst>
          </a:cu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rgbClr val="ACCA83"/>
              </a:gs>
            </a:gsLst>
          </a:gradFill>
          <a:effectLst>
            <a:glow rad="1016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93933" tIns="293933" rIns="7223386" bIns="293933" numCol="1" spcCol="1693" anchor="ctr" anchorCtr="0">
            <a:noAutofit/>
          </a:bodyPr>
          <a:lstStyle/>
          <a:p>
            <a:pPr marL="0" marR="0" lvl="0" indent="0" algn="ctr" defTabSz="18370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41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" name="图片 22" descr="src=http___dingyue.nosdn.127.net_5TjXxKpLQ8h8P7IqJDwihZFSgbXp1Wxf3DXNN02msQTfy1541143493922.png&amp;refer=http___dingyue.nosdn.127"/>
          <p:cNvPicPr/>
          <p:nvPr/>
        </p:nvPicPr>
        <p:blipFill>
          <a:blip r:embed="rId4"/>
          <a:srcRect l="17144" r="17064" b="8146"/>
          <a:stretch>
            <a:fillRect/>
          </a:stretch>
        </p:blipFill>
        <p:spPr>
          <a:xfrm>
            <a:off x="6361430" y="1804670"/>
            <a:ext cx="2505600" cy="3160800"/>
          </a:xfrm>
          <a:prstGeom prst="rect">
            <a:avLst/>
          </a:prstGeom>
        </p:spPr>
      </p:pic>
      <p:sp>
        <p:nvSpPr>
          <p:cNvPr id="101" name="AutoShape0"/>
          <p:cNvSpPr/>
          <p:nvPr/>
        </p:nvSpPr>
        <p:spPr>
          <a:xfrm>
            <a:off x="6334125" y="1302385"/>
            <a:ext cx="59753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阿里巴巴普惠体 R" panose="00020600040101010101" pitchFamily="18" charset="-122"/>
                <a:sym typeface="阿里巴巴普惠体 R" panose="00020600040101010101" pitchFamily="18" charset="-122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28670" y="5012055"/>
            <a:ext cx="25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大多数情况下，农村地区都采用人工饲养，机械化和智能化程度几乎为零。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61430" y="4981575"/>
            <a:ext cx="251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个体无法对养殖规划制定详细的方案，缺乏较完善的预算方案，造成资金浪费。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6" name="图片 35" descr="R-C"/>
          <p:cNvPicPr/>
          <p:nvPr/>
        </p:nvPicPr>
        <p:blipFill>
          <a:blip r:embed="rId5"/>
          <a:stretch>
            <a:fillRect/>
          </a:stretch>
        </p:blipFill>
        <p:spPr>
          <a:xfrm>
            <a:off x="9382760" y="1804670"/>
            <a:ext cx="2505600" cy="31608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363185" y="4940935"/>
            <a:ext cx="252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工业用地增加，蚕桑业的规模被挤兑，导致规模越来越小。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45795" y="118999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劳动力素质低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639820" y="1189990"/>
            <a:ext cx="2011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养殖技术落后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563995" y="121348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缺少管理和规划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683750" y="1235075"/>
            <a:ext cx="23399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规模小、产量小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7425" name="AutoShape6"/>
          <p:cNvSpPr>
            <a:spLocks noChangeArrowheads="1"/>
          </p:cNvSpPr>
          <p:nvPr/>
        </p:nvSpPr>
        <p:spPr bwMode="auto">
          <a:xfrm>
            <a:off x="-14962" y="1028766"/>
            <a:ext cx="670853" cy="671057"/>
          </a:xfrm>
          <a:prstGeom prst="ellipse">
            <a:avLst/>
          </a:pr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2" name="Freeform2"/>
          <p:cNvSpPr/>
          <p:nvPr/>
        </p:nvSpPr>
        <p:spPr bwMode="auto">
          <a:xfrm>
            <a:off x="352900" y="1327931"/>
            <a:ext cx="127230" cy="125617"/>
          </a:xfrm>
          <a:custGeom>
            <a:avLst/>
            <a:gdLst>
              <a:gd name="T0" fmla="*/ 33 w 39"/>
              <a:gd name="T1" fmla="*/ 13 h 38"/>
              <a:gd name="T2" fmla="*/ 25 w 39"/>
              <a:gd name="T3" fmla="*/ 13 h 38"/>
              <a:gd name="T4" fmla="*/ 25 w 39"/>
              <a:gd name="T5" fmla="*/ 6 h 38"/>
              <a:gd name="T6" fmla="*/ 19 w 39"/>
              <a:gd name="T7" fmla="*/ 0 h 38"/>
              <a:gd name="T8" fmla="*/ 13 w 39"/>
              <a:gd name="T9" fmla="*/ 6 h 38"/>
              <a:gd name="T10" fmla="*/ 13 w 39"/>
              <a:gd name="T11" fmla="*/ 13 h 38"/>
              <a:gd name="T12" fmla="*/ 6 w 39"/>
              <a:gd name="T13" fmla="*/ 13 h 38"/>
              <a:gd name="T14" fmla="*/ 0 w 39"/>
              <a:gd name="T15" fmla="*/ 19 h 38"/>
              <a:gd name="T16" fmla="*/ 6 w 39"/>
              <a:gd name="T17" fmla="*/ 25 h 38"/>
              <a:gd name="T18" fmla="*/ 13 w 39"/>
              <a:gd name="T19" fmla="*/ 25 h 38"/>
              <a:gd name="T20" fmla="*/ 13 w 39"/>
              <a:gd name="T21" fmla="*/ 32 h 38"/>
              <a:gd name="T22" fmla="*/ 19 w 39"/>
              <a:gd name="T23" fmla="*/ 38 h 38"/>
              <a:gd name="T24" fmla="*/ 25 w 39"/>
              <a:gd name="T25" fmla="*/ 32 h 38"/>
              <a:gd name="T26" fmla="*/ 25 w 39"/>
              <a:gd name="T27" fmla="*/ 25 h 38"/>
              <a:gd name="T28" fmla="*/ 33 w 39"/>
              <a:gd name="T29" fmla="*/ 25 h 38"/>
              <a:gd name="T30" fmla="*/ 39 w 39"/>
              <a:gd name="T31" fmla="*/ 19 h 38"/>
              <a:gd name="T32" fmla="*/ 33 w 39"/>
              <a:gd name="T33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" h="38">
                <a:moveTo>
                  <a:pt x="33" y="13"/>
                </a:moveTo>
                <a:cubicBezTo>
                  <a:pt x="25" y="13"/>
                  <a:pt x="25" y="13"/>
                  <a:pt x="25" y="13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3"/>
                  <a:pt x="23" y="0"/>
                  <a:pt x="19" y="0"/>
                </a:cubicBezTo>
                <a:cubicBezTo>
                  <a:pt x="16" y="0"/>
                  <a:pt x="13" y="3"/>
                  <a:pt x="13" y="6"/>
                </a:cubicBezTo>
                <a:cubicBezTo>
                  <a:pt x="13" y="13"/>
                  <a:pt x="13" y="13"/>
                  <a:pt x="13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6"/>
                  <a:pt x="0" y="19"/>
                </a:cubicBezTo>
                <a:cubicBezTo>
                  <a:pt x="0" y="22"/>
                  <a:pt x="2" y="25"/>
                  <a:pt x="6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6"/>
                  <a:pt x="16" y="38"/>
                  <a:pt x="19" y="38"/>
                </a:cubicBezTo>
                <a:cubicBezTo>
                  <a:pt x="23" y="38"/>
                  <a:pt x="25" y="36"/>
                  <a:pt x="25" y="32"/>
                </a:cubicBezTo>
                <a:cubicBezTo>
                  <a:pt x="25" y="25"/>
                  <a:pt x="25" y="25"/>
                  <a:pt x="25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6" y="25"/>
                  <a:pt x="39" y="22"/>
                  <a:pt x="39" y="19"/>
                </a:cubicBezTo>
                <a:cubicBezTo>
                  <a:pt x="39" y="16"/>
                  <a:pt x="36" y="13"/>
                  <a:pt x="33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3" name="AutoShape7"/>
          <p:cNvSpPr>
            <a:spLocks noChangeArrowheads="1"/>
          </p:cNvSpPr>
          <p:nvPr/>
        </p:nvSpPr>
        <p:spPr bwMode="auto">
          <a:xfrm>
            <a:off x="257065" y="1235371"/>
            <a:ext cx="102445" cy="9917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34" name="Freeform3"/>
          <p:cNvSpPr/>
          <p:nvPr/>
        </p:nvSpPr>
        <p:spPr bwMode="auto">
          <a:xfrm>
            <a:off x="207495" y="1347765"/>
            <a:ext cx="201585" cy="145451"/>
          </a:xfrm>
          <a:custGeom>
            <a:avLst/>
            <a:gdLst>
              <a:gd name="T0" fmla="*/ 49 w 61"/>
              <a:gd name="T1" fmla="*/ 25 h 44"/>
              <a:gd name="T2" fmla="*/ 35 w 61"/>
              <a:gd name="T3" fmla="*/ 13 h 44"/>
              <a:gd name="T4" fmla="*/ 43 w 61"/>
              <a:gd name="T5" fmla="*/ 4 h 44"/>
              <a:gd name="T6" fmla="*/ 31 w 61"/>
              <a:gd name="T7" fmla="*/ 0 h 44"/>
              <a:gd name="T8" fmla="*/ 0 w 61"/>
              <a:gd name="T9" fmla="*/ 42 h 44"/>
              <a:gd name="T10" fmla="*/ 0 w 61"/>
              <a:gd name="T11" fmla="*/ 44 h 44"/>
              <a:gd name="T12" fmla="*/ 61 w 61"/>
              <a:gd name="T13" fmla="*/ 44 h 44"/>
              <a:gd name="T14" fmla="*/ 61 w 61"/>
              <a:gd name="T15" fmla="*/ 42 h 44"/>
              <a:gd name="T16" fmla="*/ 61 w 61"/>
              <a:gd name="T17" fmla="*/ 39 h 44"/>
              <a:gd name="T18" fmla="*/ 49 w 61"/>
              <a:gd name="T19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44">
                <a:moveTo>
                  <a:pt x="49" y="25"/>
                </a:moveTo>
                <a:cubicBezTo>
                  <a:pt x="49" y="25"/>
                  <a:pt x="34" y="27"/>
                  <a:pt x="35" y="13"/>
                </a:cubicBezTo>
                <a:cubicBezTo>
                  <a:pt x="36" y="8"/>
                  <a:pt x="40" y="5"/>
                  <a:pt x="43" y="4"/>
                </a:cubicBezTo>
                <a:cubicBezTo>
                  <a:pt x="40" y="2"/>
                  <a:pt x="35" y="0"/>
                  <a:pt x="31" y="0"/>
                </a:cubicBezTo>
                <a:cubicBezTo>
                  <a:pt x="14" y="0"/>
                  <a:pt x="0" y="19"/>
                  <a:pt x="0" y="42"/>
                </a:cubicBezTo>
                <a:cubicBezTo>
                  <a:pt x="0" y="43"/>
                  <a:pt x="0" y="43"/>
                  <a:pt x="0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43"/>
                  <a:pt x="61" y="43"/>
                  <a:pt x="61" y="42"/>
                </a:cubicBezTo>
                <a:cubicBezTo>
                  <a:pt x="61" y="41"/>
                  <a:pt x="61" y="40"/>
                  <a:pt x="61" y="39"/>
                </a:cubicBezTo>
                <a:cubicBezTo>
                  <a:pt x="57" y="39"/>
                  <a:pt x="48" y="37"/>
                  <a:pt x="49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Freeform2"/>
          <p:cNvSpPr>
            <a:spLocks noEditPoints="1"/>
          </p:cNvSpPr>
          <p:nvPr/>
        </p:nvSpPr>
        <p:spPr bwMode="auto">
          <a:xfrm>
            <a:off x="3115310" y="1213485"/>
            <a:ext cx="365760" cy="354330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0" name="AutoShape6"/>
          <p:cNvSpPr>
            <a:spLocks noChangeArrowheads="1"/>
          </p:cNvSpPr>
          <p:nvPr/>
        </p:nvSpPr>
        <p:spPr bwMode="auto">
          <a:xfrm>
            <a:off x="5926733" y="1084011"/>
            <a:ext cx="670853" cy="671057"/>
          </a:xfrm>
          <a:prstGeom prst="ellipse">
            <a:avLst/>
          </a:prstGeom>
          <a:solidFill>
            <a:srgbClr val="5A9D4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" name="AutoShape6"/>
          <p:cNvSpPr>
            <a:spLocks noChangeArrowheads="1"/>
          </p:cNvSpPr>
          <p:nvPr/>
        </p:nvSpPr>
        <p:spPr bwMode="auto">
          <a:xfrm>
            <a:off x="9032518" y="1084011"/>
            <a:ext cx="670853" cy="671057"/>
          </a:xfrm>
          <a:prstGeom prst="ellipse">
            <a:avLst/>
          </a:prstGeom>
          <a:solidFill>
            <a:srgbClr val="5A9D4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" name="Freeform4"/>
          <p:cNvSpPr>
            <a:spLocks noEditPoints="1"/>
          </p:cNvSpPr>
          <p:nvPr/>
        </p:nvSpPr>
        <p:spPr bwMode="auto">
          <a:xfrm>
            <a:off x="6090092" y="1157382"/>
            <a:ext cx="383552" cy="482613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Freeform4"/>
          <p:cNvSpPr>
            <a:spLocks noChangeArrowheads="1"/>
          </p:cNvSpPr>
          <p:nvPr/>
        </p:nvSpPr>
        <p:spPr bwMode="auto">
          <a:xfrm>
            <a:off x="9138797" y="1213596"/>
            <a:ext cx="478475" cy="43074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4" tIns="45712" rIns="91424" bIns="4571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358" y="205625"/>
            <a:ext cx="36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39853D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项目背景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政策背景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49" y="0"/>
            <a:ext cx="6456451" cy="4428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50" y="1785255"/>
            <a:ext cx="6376676" cy="43063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48" y="3299869"/>
            <a:ext cx="6456452" cy="35581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47" y="3821361"/>
            <a:ext cx="6376679" cy="30366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" y="992777"/>
            <a:ext cx="9133895" cy="5810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3358" y="205625"/>
            <a:ext cx="36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39853D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项目背景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技术背景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774140" y="3130518"/>
            <a:ext cx="2452063" cy="1553028"/>
            <a:chOff x="2581970" y="3194893"/>
            <a:chExt cx="2452063" cy="1553028"/>
          </a:xfrm>
        </p:grpSpPr>
        <p:sp>
          <p:nvSpPr>
            <p:cNvPr id="41" name="椭圆 40"/>
            <p:cNvSpPr/>
            <p:nvPr/>
          </p:nvSpPr>
          <p:spPr>
            <a:xfrm>
              <a:off x="2581970" y="3194893"/>
              <a:ext cx="1553028" cy="155302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219" y="3429001"/>
              <a:ext cx="1084814" cy="108481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2964248" y="4255009"/>
            <a:ext cx="2177141" cy="1729014"/>
            <a:chOff x="1333742" y="4391510"/>
            <a:chExt cx="2177141" cy="1729014"/>
          </a:xfrm>
        </p:grpSpPr>
        <p:sp>
          <p:nvSpPr>
            <p:cNvPr id="45" name="椭圆 44"/>
            <p:cNvSpPr/>
            <p:nvPr/>
          </p:nvSpPr>
          <p:spPr>
            <a:xfrm>
              <a:off x="1333742" y="4391510"/>
              <a:ext cx="1553028" cy="1553028"/>
            </a:xfrm>
            <a:prstGeom prst="ellipse">
              <a:avLst/>
            </a:prstGeom>
            <a:solidFill>
              <a:srgbClr val="86AE3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嵌入式开发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0" y="5168024"/>
              <a:ext cx="1033463" cy="952500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2972368" y="1390572"/>
            <a:ext cx="2502579" cy="2127796"/>
            <a:chOff x="1333742" y="1422462"/>
            <a:chExt cx="2502579" cy="2127796"/>
          </a:xfrm>
        </p:grpSpPr>
        <p:sp>
          <p:nvSpPr>
            <p:cNvPr id="48" name="椭圆 47"/>
            <p:cNvSpPr/>
            <p:nvPr/>
          </p:nvSpPr>
          <p:spPr>
            <a:xfrm>
              <a:off x="1333742" y="1997230"/>
              <a:ext cx="1553028" cy="1553028"/>
            </a:xfrm>
            <a:prstGeom prst="ellipse">
              <a:avLst/>
            </a:prstGeom>
            <a:solidFill>
              <a:srgbClr val="86AE3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目标识别</a:t>
              </a:r>
              <a:endPara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93" y="1422462"/>
              <a:ext cx="1553028" cy="1553028"/>
            </a:xfrm>
            <a:prstGeom prst="rect">
              <a:avLst/>
            </a:prstGeom>
          </p:spPr>
        </p:pic>
      </p:grpSp>
      <p:sp>
        <p:nvSpPr>
          <p:cNvPr id="50" name="椭圆 49"/>
          <p:cNvSpPr/>
          <p:nvPr/>
        </p:nvSpPr>
        <p:spPr>
          <a:xfrm>
            <a:off x="8410340" y="2371676"/>
            <a:ext cx="3135086" cy="3135086"/>
          </a:xfrm>
          <a:prstGeom prst="ellipse">
            <a:avLst/>
          </a:prstGeom>
          <a:solidFill>
            <a:srgbClr val="A9C9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智能养蚕</a:t>
            </a:r>
            <a:endParaRPr lang="zh-CN" altLang="en-US" sz="3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47668" y="2371676"/>
            <a:ext cx="3135086" cy="3135086"/>
          </a:xfrm>
          <a:prstGeom prst="ellipse">
            <a:avLst/>
          </a:prstGeom>
          <a:solidFill>
            <a:srgbClr val="A9C9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传统养蚕</a:t>
            </a:r>
            <a:endParaRPr lang="zh-CN" altLang="en-US" sz="4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箭头: 右 51"/>
          <p:cNvSpPr/>
          <p:nvPr/>
        </p:nvSpPr>
        <p:spPr>
          <a:xfrm>
            <a:off x="4454662" y="3380225"/>
            <a:ext cx="3135086" cy="1117988"/>
          </a:xfrm>
          <a:prstGeom prst="rightArrow">
            <a:avLst/>
          </a:prstGeom>
          <a:solidFill>
            <a:srgbClr val="A9C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47943 0.1685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84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4181 4.07407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9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48867 -0.12593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27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" y="-1"/>
            <a:ext cx="12165272" cy="8038975"/>
          </a:xfrm>
          <a:prstGeom prst="rect">
            <a:avLst/>
          </a:prstGeom>
        </p:spPr>
      </p:pic>
      <p:sp>
        <p:nvSpPr>
          <p:cNvPr id="48" name="任意多边形: 形状 47"/>
          <p:cNvSpPr/>
          <p:nvPr/>
        </p:nvSpPr>
        <p:spPr>
          <a:xfrm>
            <a:off x="0" y="0"/>
            <a:ext cx="12192001" cy="3429000"/>
          </a:xfrm>
          <a:custGeom>
            <a:avLst/>
            <a:gdLst>
              <a:gd name="connsiteX0" fmla="*/ 0 w 12192001"/>
              <a:gd name="connsiteY0" fmla="*/ 0 h 3429000"/>
              <a:gd name="connsiteX1" fmla="*/ 1039657 w 12192001"/>
              <a:gd name="connsiteY1" fmla="*/ 0 h 3429000"/>
              <a:gd name="connsiteX2" fmla="*/ 1182057 w 12192001"/>
              <a:gd name="connsiteY2" fmla="*/ 101263 h 3429000"/>
              <a:gd name="connsiteX3" fmla="*/ 6096003 w 12192001"/>
              <a:gd name="connsiteY3" fmla="*/ 1602266 h 3429000"/>
              <a:gd name="connsiteX4" fmla="*/ 11009948 w 12192001"/>
              <a:gd name="connsiteY4" fmla="*/ 101263 h 3429000"/>
              <a:gd name="connsiteX5" fmla="*/ 11152348 w 12192001"/>
              <a:gd name="connsiteY5" fmla="*/ 0 h 3429000"/>
              <a:gd name="connsiteX6" fmla="*/ 12192001 w 12192001"/>
              <a:gd name="connsiteY6" fmla="*/ 0 h 3429000"/>
              <a:gd name="connsiteX7" fmla="*/ 12192001 w 12192001"/>
              <a:gd name="connsiteY7" fmla="*/ 1501738 h 3429000"/>
              <a:gd name="connsiteX8" fmla="*/ 12031292 w 12192001"/>
              <a:gd name="connsiteY8" fmla="*/ 1616020 h 3429000"/>
              <a:gd name="connsiteX9" fmla="*/ 6096003 w 12192001"/>
              <a:gd name="connsiteY9" fmla="*/ 3429000 h 3429000"/>
              <a:gd name="connsiteX10" fmla="*/ 160712 w 12192001"/>
              <a:gd name="connsiteY10" fmla="*/ 1616020 h 3429000"/>
              <a:gd name="connsiteX11" fmla="*/ 0 w 12192001"/>
              <a:gd name="connsiteY11" fmla="*/ 1501735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3429000">
                <a:moveTo>
                  <a:pt x="0" y="0"/>
                </a:moveTo>
                <a:lnTo>
                  <a:pt x="1039657" y="0"/>
                </a:lnTo>
                <a:lnTo>
                  <a:pt x="1182057" y="101263"/>
                </a:lnTo>
                <a:cubicBezTo>
                  <a:pt x="2584772" y="1048918"/>
                  <a:pt x="4275766" y="1602266"/>
                  <a:pt x="6096003" y="1602266"/>
                </a:cubicBezTo>
                <a:cubicBezTo>
                  <a:pt x="7916238" y="1602266"/>
                  <a:pt x="9607233" y="1048918"/>
                  <a:pt x="11009948" y="101263"/>
                </a:cubicBezTo>
                <a:lnTo>
                  <a:pt x="11152348" y="0"/>
                </a:lnTo>
                <a:lnTo>
                  <a:pt x="12192001" y="0"/>
                </a:lnTo>
                <a:lnTo>
                  <a:pt x="12192001" y="1501738"/>
                </a:lnTo>
                <a:lnTo>
                  <a:pt x="12031292" y="1616020"/>
                </a:lnTo>
                <a:cubicBezTo>
                  <a:pt x="10337029" y="2760642"/>
                  <a:pt x="8294567" y="3429000"/>
                  <a:pt x="6096003" y="3429000"/>
                </a:cubicBezTo>
                <a:cubicBezTo>
                  <a:pt x="3897437" y="3429000"/>
                  <a:pt x="1854976" y="2760642"/>
                  <a:pt x="160712" y="1616020"/>
                </a:cubicBezTo>
                <a:lnTo>
                  <a:pt x="0" y="150173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29" y="1180975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AECB86">
                  <a:alpha val="59000"/>
                </a:srgbClr>
              </a:gs>
              <a:gs pos="100000">
                <a:srgbClr val="35823C">
                  <a:alpha val="0"/>
                </a:srgbClr>
              </a:gs>
              <a:gs pos="0">
                <a:srgbClr val="479F7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310915" y="3429000"/>
            <a:ext cx="598297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产品技术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349099" y="2217131"/>
            <a:ext cx="3760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PART TWO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73190" y="5171091"/>
            <a:ext cx="22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主要流程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8270" y="4771041"/>
            <a:ext cx="22524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dist">
              <a:buClr>
                <a:schemeClr val="bg1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</a:rPr>
              <a:t>主要功能</a:t>
            </a:r>
            <a:endParaRPr lang="zh-CN" altLang="en-US" sz="2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58445"/>
            <a:ext cx="12192000" cy="6953885"/>
          </a:xfrm>
          <a:prstGeom prst="rect">
            <a:avLst/>
          </a:prstGeom>
        </p:spPr>
      </p:pic>
      <p:sp>
        <p:nvSpPr>
          <p:cNvPr id="5" name="任意多边形: 形状 3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2133" y="258433"/>
            <a:ext cx="51776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主要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功能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05685" y="1322362"/>
            <a:ext cx="6777990" cy="916357"/>
          </a:xfrm>
          <a:prstGeom prst="roundRect">
            <a:avLst/>
          </a:prstGeom>
          <a:solidFill>
            <a:srgbClr val="A8BD79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1. </a:t>
            </a:r>
            <a:r>
              <a:rPr lang="zh-CN" altLang="en-US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实时监测桑蚕的生长状况</a:t>
            </a:r>
            <a:endParaRPr lang="zh-CN" altLang="en-US" sz="3200" b="1" spc="1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6330" y="2923847"/>
            <a:ext cx="6778625" cy="916327"/>
          </a:xfrm>
          <a:prstGeom prst="roundRect">
            <a:avLst/>
          </a:prstGeom>
          <a:solidFill>
            <a:srgbClr val="A8BD79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2. </a:t>
            </a:r>
            <a:r>
              <a:rPr lang="zh-CN" altLang="en-US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及时反馈病虫害等威胁</a:t>
            </a:r>
            <a:r>
              <a:rPr lang="en-US" altLang="zh-CN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 </a:t>
            </a:r>
            <a:r>
              <a:rPr lang="en-US" altLang="zh-CN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 </a:t>
            </a:r>
            <a:endParaRPr lang="en-US" altLang="zh-CN" b="1" spc="1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8530" y="4524182"/>
            <a:ext cx="9511030" cy="920501"/>
          </a:xfrm>
          <a:prstGeom prst="roundRect">
            <a:avLst/>
          </a:prstGeom>
          <a:solidFill>
            <a:srgbClr val="A8BD79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3. </a:t>
            </a:r>
            <a:r>
              <a:rPr lang="zh-CN" altLang="en-US" sz="3200" b="1" spc="1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2010600030101010101" pitchFamily="2" charset="-122"/>
                <a:sym typeface="+mn-ea"/>
              </a:rPr>
              <a:t>监测蚕室环境的参数、温湿度、空气污染</a:t>
            </a:r>
            <a:endParaRPr lang="zh-CN" altLang="en-US" sz="3200" b="1" spc="1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721130" y="2117117"/>
            <a:ext cx="7097921" cy="4482450"/>
            <a:chOff x="-1123950" y="0"/>
            <a:chExt cx="13315950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3950" y="0"/>
              <a:ext cx="13315950" cy="6858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519" y="2211572"/>
              <a:ext cx="2887024" cy="2849526"/>
            </a:xfrm>
            <a:prstGeom prst="rect">
              <a:avLst/>
            </a:prstGeom>
          </p:spPr>
        </p:pic>
      </p:grpSp>
      <p:sp>
        <p:nvSpPr>
          <p:cNvPr id="4" name="任意多边形: 形状 3"/>
          <p:cNvSpPr/>
          <p:nvPr/>
        </p:nvSpPr>
        <p:spPr>
          <a:xfrm>
            <a:off x="0" y="282203"/>
            <a:ext cx="553357" cy="465942"/>
          </a:xfrm>
          <a:custGeom>
            <a:avLst/>
            <a:gdLst>
              <a:gd name="connsiteX0" fmla="*/ 0 w 553357"/>
              <a:gd name="connsiteY0" fmla="*/ 0 h 333830"/>
              <a:gd name="connsiteX1" fmla="*/ 333829 w 553357"/>
              <a:gd name="connsiteY1" fmla="*/ 0 h 333830"/>
              <a:gd name="connsiteX2" fmla="*/ 333829 w 553357"/>
              <a:gd name="connsiteY2" fmla="*/ 1 h 333830"/>
              <a:gd name="connsiteX3" fmla="*/ 553357 w 553357"/>
              <a:gd name="connsiteY3" fmla="*/ 1 h 333830"/>
              <a:gd name="connsiteX4" fmla="*/ 333829 w 553357"/>
              <a:gd name="connsiteY4" fmla="*/ 333829 h 333830"/>
              <a:gd name="connsiteX5" fmla="*/ 333829 w 553357"/>
              <a:gd name="connsiteY5" fmla="*/ 333829 h 333830"/>
              <a:gd name="connsiteX6" fmla="*/ 333829 w 553357"/>
              <a:gd name="connsiteY6" fmla="*/ 333829 h 333830"/>
              <a:gd name="connsiteX7" fmla="*/ 333829 w 553357"/>
              <a:gd name="connsiteY7" fmla="*/ 333830 h 333830"/>
              <a:gd name="connsiteX8" fmla="*/ 333829 w 553357"/>
              <a:gd name="connsiteY8" fmla="*/ 333829 h 333830"/>
              <a:gd name="connsiteX9" fmla="*/ 0 w 553357"/>
              <a:gd name="connsiteY9" fmla="*/ 333829 h 33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3357" h="333830">
                <a:moveTo>
                  <a:pt x="0" y="0"/>
                </a:moveTo>
                <a:lnTo>
                  <a:pt x="333829" y="0"/>
                </a:lnTo>
                <a:lnTo>
                  <a:pt x="333829" y="1"/>
                </a:lnTo>
                <a:lnTo>
                  <a:pt x="553357" y="1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29"/>
                </a:lnTo>
                <a:lnTo>
                  <a:pt x="333829" y="333830"/>
                </a:lnTo>
                <a:lnTo>
                  <a:pt x="333829" y="333829"/>
                </a:lnTo>
                <a:lnTo>
                  <a:pt x="0" y="333829"/>
                </a:lnTo>
                <a:close/>
              </a:path>
            </a:pathLst>
          </a:custGeom>
          <a:gradFill>
            <a:gsLst>
              <a:gs pos="0">
                <a:srgbClr val="35823C"/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133" y="258433"/>
            <a:ext cx="5177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853D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关键技术与创新点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字魂105号-简雅黑" panose="02010600030101010101" pitchFamily="2" charset="-122"/>
              </a:rPr>
              <a:t>系统运行流程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字魂105号-简雅黑" panose="02010600030101010101" pitchFamily="2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011492" y="4650088"/>
            <a:ext cx="1927225" cy="1268095"/>
          </a:xfrm>
          <a:prstGeom prst="roundRect">
            <a:avLst/>
          </a:prstGeom>
          <a:gradFill>
            <a:gsLst>
              <a:gs pos="29000">
                <a:srgbClr val="58A675">
                  <a:alpha val="100000"/>
                </a:srgbClr>
              </a:gs>
              <a:gs pos="54000">
                <a:srgbClr val="AECB86">
                  <a:alpha val="100000"/>
                </a:srgbClr>
              </a:gs>
              <a:gs pos="9000">
                <a:srgbClr val="479F72"/>
              </a:gs>
            </a:gsLst>
            <a:lin ang="15000000" scaled="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  <a:hlinkClick r:id="rId4" action="ppaction://hlinksldjump"/>
              </a:rPr>
              <a:t>产品部署</a:t>
            </a:r>
            <a:endParaRPr lang="zh-CN" altLang="en-US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011492" y="943408"/>
            <a:ext cx="1853565" cy="1268730"/>
          </a:xfrm>
          <a:prstGeom prst="roundRect">
            <a:avLst/>
          </a:prstGeom>
          <a:gradFill>
            <a:gsLst>
              <a:gs pos="29000">
                <a:srgbClr val="58A675">
                  <a:alpha val="100000"/>
                </a:srgbClr>
              </a:gs>
              <a:gs pos="54000">
                <a:srgbClr val="AECB86">
                  <a:alpha val="100000"/>
                </a:srgbClr>
              </a:gs>
              <a:gs pos="9000">
                <a:srgbClr val="479F72"/>
              </a:gs>
            </a:gsLst>
            <a:lin ang="15000000" scaled="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  <a:hlinkClick r:id="rId5" action="ppaction://hlinksldjump"/>
              </a:rPr>
              <a:t>目标检测</a:t>
            </a:r>
            <a:endParaRPr lang="zh-CN" altLang="en-US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5163373" y="980333"/>
            <a:ext cx="1847215" cy="1267460"/>
          </a:xfrm>
          <a:prstGeom prst="roundRect">
            <a:avLst/>
          </a:prstGeom>
          <a:gradFill>
            <a:gsLst>
              <a:gs pos="29000">
                <a:srgbClr val="58A675">
                  <a:alpha val="100000"/>
                </a:srgbClr>
              </a:gs>
              <a:gs pos="54000">
                <a:srgbClr val="AECB86">
                  <a:alpha val="100000"/>
                </a:srgbClr>
              </a:gs>
              <a:gs pos="9000">
                <a:srgbClr val="479F72"/>
              </a:gs>
            </a:gsLst>
            <a:lin ang="15000000" scaled="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反馈信息</a:t>
            </a:r>
            <a:endParaRPr lang="zh-CN" altLang="en-US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9694998" y="942137"/>
            <a:ext cx="1847850" cy="1268731"/>
          </a:xfrm>
          <a:prstGeom prst="roundRect">
            <a:avLst/>
          </a:prstGeom>
          <a:gradFill>
            <a:gsLst>
              <a:gs pos="29000">
                <a:srgbClr val="58A675">
                  <a:alpha val="100000"/>
                </a:srgbClr>
              </a:gs>
              <a:gs pos="54000">
                <a:srgbClr val="AECB86">
                  <a:alpha val="100000"/>
                </a:srgbClr>
              </a:gs>
              <a:gs pos="9000">
                <a:srgbClr val="479F72"/>
              </a:gs>
            </a:gsLst>
            <a:lin ang="15000000" scaled="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上传云服务器</a:t>
            </a:r>
            <a:endParaRPr lang="zh-CN" altLang="en-US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9731699" y="4813273"/>
            <a:ext cx="1936750" cy="1223645"/>
          </a:xfrm>
          <a:prstGeom prst="roundRect">
            <a:avLst/>
          </a:prstGeom>
          <a:gradFill>
            <a:gsLst>
              <a:gs pos="29000">
                <a:srgbClr val="58A675">
                  <a:alpha val="100000"/>
                </a:srgbClr>
              </a:gs>
              <a:gs pos="54000">
                <a:srgbClr val="AECB86">
                  <a:alpha val="100000"/>
                </a:srgbClr>
              </a:gs>
              <a:gs pos="9000">
                <a:srgbClr val="4C821A"/>
              </a:gs>
            </a:gsLst>
            <a:lin ang="15000000" scaled="0"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  <a:hlinkClick r:id="rId6" action="ppaction://hlinksldjump"/>
              </a:rPr>
              <a:t>返回用户微信小程序</a:t>
            </a:r>
            <a:endParaRPr lang="zh-CN" altLang="en-US" sz="2400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" name="右箭头 2"/>
          <p:cNvSpPr/>
          <p:nvPr/>
        </p:nvSpPr>
        <p:spPr>
          <a:xfrm rot="16200000">
            <a:off x="1537268" y="3112009"/>
            <a:ext cx="857250" cy="32575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586911" y="1252019"/>
            <a:ext cx="857250" cy="32575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7871752" y="1288308"/>
            <a:ext cx="857250" cy="32575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右箭头 15"/>
          <p:cNvSpPr/>
          <p:nvPr/>
        </p:nvSpPr>
        <p:spPr>
          <a:xfrm rot="5400000">
            <a:off x="10190298" y="3390419"/>
            <a:ext cx="857250" cy="32575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052,&quot;width&quot;:873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WPS 演示</Application>
  <PresentationFormat>宽屏</PresentationFormat>
  <Paragraphs>304</Paragraphs>
  <Slides>25</Slides>
  <Notes>5</Notes>
  <HiddenSlides>9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ZiZhiQuXiMaiTi</vt:lpstr>
      <vt:lpstr>楷体</vt:lpstr>
      <vt:lpstr>ZiTiQuanXinYiLOGOTi</vt:lpstr>
      <vt:lpstr>黑体</vt:lpstr>
      <vt:lpstr>字魂105号-简雅黑</vt:lpstr>
      <vt:lpstr>阿里巴巴普惠体 R</vt:lpstr>
      <vt:lpstr>等线</vt:lpstr>
      <vt:lpstr>微软雅黑</vt:lpstr>
      <vt:lpstr>Times New Roman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晓斌</dc:creator>
  <cp:lastModifiedBy>Chachi</cp:lastModifiedBy>
  <cp:revision>83</cp:revision>
  <dcterms:created xsi:type="dcterms:W3CDTF">2021-02-01T05:38:00Z</dcterms:created>
  <dcterms:modified xsi:type="dcterms:W3CDTF">2021-12-15T07:37:21Z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4547C915B5304B228764AFC740800B87</vt:lpwstr>
  </property>
  <property fmtid="{D5CDD505-2E9C-101B-9397-08002B2CF9AE}" pid="3" name="KSOProductBuildVer">
    <vt:lpwstr>2052-11.1.0.11115</vt:lpwstr>
  </property>
</Properties>
</file>